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</p:sldIdLst>
  <p:sldSz cy="6858000" cx="12192000"/>
  <p:notesSz cx="6858000" cy="9144000"/>
  <p:embeddedFontLst>
    <p:embeddedFont>
      <p:font typeface="Overlock"/>
      <p:regular r:id="rId44"/>
      <p:bold r:id="rId45"/>
      <p:italic r:id="rId46"/>
      <p:boldItalic r:id="rId47"/>
    </p:embeddedFont>
    <p:embeddedFont>
      <p:font typeface="EB Garamond"/>
      <p:regular r:id="rId48"/>
      <p:bold r:id="rId49"/>
      <p:italic r:id="rId50"/>
      <p:boldItalic r:id="rId51"/>
    </p:embeddedFont>
    <p:embeddedFont>
      <p:font typeface="Arial Black"/>
      <p:regular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416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53" roundtripDataSignature="AMtx7mh1brK/uCVyWEQBcpjjDHO0CpVT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1FAA096-3ED4-43CF-B8AD-FCE2AF423C3F}">
  <a:tblStyle styleId="{01FAA096-3ED4-43CF-B8AD-FCE2AF423C3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DF6E8"/>
          </a:solidFill>
        </a:fill>
      </a:tcStyle>
    </a:wholeTbl>
    <a:band1H>
      <a:tcTxStyle/>
      <a:tcStyle>
        <a:fill>
          <a:solidFill>
            <a:srgbClr val="FAEDCE"/>
          </a:solidFill>
        </a:fill>
      </a:tcStyle>
    </a:band1H>
    <a:band2H>
      <a:tcTxStyle/>
    </a:band2H>
    <a:band1V>
      <a:tcTxStyle/>
      <a:tcStyle>
        <a:fill>
          <a:solidFill>
            <a:srgbClr val="FAEDCE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416" orient="horz"/>
        <p:guide pos="1008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Overlock-regular.fntdata"/><Relationship Id="rId43" Type="http://schemas.openxmlformats.org/officeDocument/2006/relationships/slide" Target="slides/slide37.xml"/><Relationship Id="rId46" Type="http://schemas.openxmlformats.org/officeDocument/2006/relationships/font" Target="fonts/Overlock-italic.fntdata"/><Relationship Id="rId45" Type="http://schemas.openxmlformats.org/officeDocument/2006/relationships/font" Target="fonts/Overlock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EBGaramond-regular.fntdata"/><Relationship Id="rId47" Type="http://schemas.openxmlformats.org/officeDocument/2006/relationships/font" Target="fonts/Overlock-boldItalic.fntdata"/><Relationship Id="rId49" Type="http://schemas.openxmlformats.org/officeDocument/2006/relationships/font" Target="fonts/EBGaramond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EBGaramond-boldItalic.fntdata"/><Relationship Id="rId50" Type="http://schemas.openxmlformats.org/officeDocument/2006/relationships/font" Target="fonts/EBGaramond-italic.fntdata"/><Relationship Id="rId53" Type="http://customschemas.google.com/relationships/presentationmetadata" Target="metadata"/><Relationship Id="rId52" Type="http://schemas.openxmlformats.org/officeDocument/2006/relationships/font" Target="fonts/ArialBlack-regular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4" name="Google Shape;31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297d209342_0_217:notes"/>
          <p:cNvSpPr/>
          <p:nvPr>
            <p:ph idx="2" type="sldImg"/>
          </p:nvPr>
        </p:nvSpPr>
        <p:spPr>
          <a:xfrm>
            <a:off x="719688" y="1163638"/>
            <a:ext cx="5583600" cy="314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g3297d209342_0_217:notes"/>
          <p:cNvSpPr txBox="1"/>
          <p:nvPr>
            <p:ph idx="1" type="body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334" name="Google Shape;334;g3297d209342_0_217:notes"/>
          <p:cNvSpPr txBox="1"/>
          <p:nvPr>
            <p:ph idx="12" type="sldNum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0" name="Google Shape;440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2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3" name="Google Shape;483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" name="Google Shape;484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9" name="Google Shape;529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4" name="Google Shape;544;p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4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p4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4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4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4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7" name="Google Shape;577;p4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4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297d209342_0_2:notes"/>
          <p:cNvSpPr/>
          <p:nvPr>
            <p:ph idx="2" type="sldImg"/>
          </p:nvPr>
        </p:nvSpPr>
        <p:spPr>
          <a:xfrm>
            <a:off x="719688" y="1163638"/>
            <a:ext cx="5583600" cy="31416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g3297d209342_0_2:notes"/>
          <p:cNvSpPr txBox="1"/>
          <p:nvPr>
            <p:ph idx="1" type="body"/>
          </p:nvPr>
        </p:nvSpPr>
        <p:spPr>
          <a:xfrm>
            <a:off x="702310" y="4480004"/>
            <a:ext cx="5618400" cy="366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6650" lIns="93300" spcFirstLastPara="1" rIns="93300" wrap="square" tIns="466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62" name="Google Shape;162;g3297d209342_0_2:notes"/>
          <p:cNvSpPr txBox="1"/>
          <p:nvPr>
            <p:ph idx="12" type="sldNum"/>
          </p:nvPr>
        </p:nvSpPr>
        <p:spPr>
          <a:xfrm>
            <a:off x="3978132" y="8842030"/>
            <a:ext cx="3043200" cy="467100"/>
          </a:xfrm>
          <a:prstGeom prst="rect">
            <a:avLst/>
          </a:prstGeom>
          <a:noFill/>
          <a:ln>
            <a:noFill/>
          </a:ln>
        </p:spPr>
        <p:txBody>
          <a:bodyPr anchorCtr="0" anchor="b" bIns="46650" lIns="93300" spcFirstLastPara="1" rIns="93300" wrap="square" tIns="4665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2" name="Google Shape;252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0" name="Google Shape;260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9"/>
          <p:cNvSpPr txBox="1"/>
          <p:nvPr>
            <p:ph type="ctrTitle"/>
          </p:nvPr>
        </p:nvSpPr>
        <p:spPr>
          <a:xfrm>
            <a:off x="811185" y="629469"/>
            <a:ext cx="8961120" cy="5599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rial Black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9"/>
          <p:cNvSpPr/>
          <p:nvPr/>
        </p:nvSpPr>
        <p:spPr>
          <a:xfrm>
            <a:off x="9729533" y="5801722"/>
            <a:ext cx="2115210" cy="1056278"/>
          </a:xfrm>
          <a:custGeom>
            <a:rect b="b" l="l" r="r" t="t"/>
            <a:pathLst>
              <a:path extrusionOk="0" h="1056278" w="2115210">
                <a:moveTo>
                  <a:pt x="1057605" y="0"/>
                </a:moveTo>
                <a:cubicBezTo>
                  <a:pt x="1605234" y="0"/>
                  <a:pt x="2055657" y="416196"/>
                  <a:pt x="2109820" y="949535"/>
                </a:cubicBezTo>
                <a:lnTo>
                  <a:pt x="2115210" y="1056278"/>
                </a:lnTo>
                <a:lnTo>
                  <a:pt x="0" y="1056278"/>
                </a:lnTo>
                <a:lnTo>
                  <a:pt x="5390" y="949535"/>
                </a:lnTo>
                <a:cubicBezTo>
                  <a:pt x="59553" y="416196"/>
                  <a:pt x="509976" y="0"/>
                  <a:pt x="105760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999852" y="0"/>
            <a:ext cx="1574573" cy="395446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9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Picture ">
  <p:cSld name="Content + Picture 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58"/>
          <p:cNvPicPr preferRelativeResize="0"/>
          <p:nvPr/>
        </p:nvPicPr>
        <p:blipFill rotWithShape="1">
          <a:blip r:embed="rId2">
            <a:alphaModFix/>
          </a:blip>
          <a:srcRect b="78285" l="45028" r="0" t="0"/>
          <a:stretch/>
        </p:blipFill>
        <p:spPr>
          <a:xfrm>
            <a:off x="0" y="5368807"/>
            <a:ext cx="3769950" cy="1489194"/>
          </a:xfrm>
          <a:custGeom>
            <a:rect b="b" l="l" r="r" t="t"/>
            <a:pathLst>
              <a:path extrusionOk="0" h="2245753" w="3769950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90" name="Google Shape;90;p58"/>
          <p:cNvPicPr preferRelativeResize="0"/>
          <p:nvPr/>
        </p:nvPicPr>
        <p:blipFill rotWithShape="1">
          <a:blip r:embed="rId2">
            <a:alphaModFix/>
          </a:blip>
          <a:srcRect b="14153" l="0" r="55513" t="0"/>
          <a:stretch/>
        </p:blipFill>
        <p:spPr>
          <a:xfrm>
            <a:off x="9141088" y="970666"/>
            <a:ext cx="3050912" cy="5887335"/>
          </a:xfrm>
          <a:custGeom>
            <a:rect b="b" l="l" r="r" t="t"/>
            <a:pathLst>
              <a:path extrusionOk="0" h="5887335" w="3050912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91" name="Google Shape;91;p58"/>
          <p:cNvSpPr txBox="1"/>
          <p:nvPr>
            <p:ph type="title"/>
          </p:nvPr>
        </p:nvSpPr>
        <p:spPr>
          <a:xfrm>
            <a:off x="811184" y="621973"/>
            <a:ext cx="627541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/>
          <p:nvPr/>
        </p:nvSpPr>
        <p:spPr>
          <a:xfrm>
            <a:off x="8282467" y="5439854"/>
            <a:ext cx="1096391" cy="10963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58"/>
          <p:cNvSpPr/>
          <p:nvPr/>
        </p:nvSpPr>
        <p:spPr>
          <a:xfrm>
            <a:off x="9616629" y="3758740"/>
            <a:ext cx="2130921" cy="2130921"/>
          </a:xfrm>
          <a:custGeom>
            <a:rect b="b" l="l" r="r" t="t"/>
            <a:pathLst>
              <a:path extrusionOk="0" h="2692400" w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58"/>
          <p:cNvSpPr txBox="1"/>
          <p:nvPr>
            <p:ph idx="1" type="body"/>
          </p:nvPr>
        </p:nvSpPr>
        <p:spPr>
          <a:xfrm>
            <a:off x="810330" y="2771566"/>
            <a:ext cx="6275387" cy="3271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58"/>
          <p:cNvSpPr/>
          <p:nvPr/>
        </p:nvSpPr>
        <p:spPr>
          <a:xfrm>
            <a:off x="7709054" y="459137"/>
            <a:ext cx="4126800" cy="4126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8"/>
          <p:cNvSpPr txBox="1"/>
          <p:nvPr>
            <p:ph idx="12" type="sldNum"/>
          </p:nvPr>
        </p:nvSpPr>
        <p:spPr>
          <a:xfrm>
            <a:off x="9378858" y="63988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7" name="Google Shape;97;p58"/>
          <p:cNvSpPr txBox="1"/>
          <p:nvPr/>
        </p:nvSpPr>
        <p:spPr>
          <a:xfrm>
            <a:off x="9890193" y="6383714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2">
  <p:cSld name="Two Content 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59"/>
          <p:cNvPicPr preferRelativeResize="0"/>
          <p:nvPr/>
        </p:nvPicPr>
        <p:blipFill rotWithShape="1">
          <a:blip r:embed="rId2">
            <a:alphaModFix/>
          </a:blip>
          <a:srcRect b="86709" l="22647" r="0" t="0"/>
          <a:stretch/>
        </p:blipFill>
        <p:spPr>
          <a:xfrm>
            <a:off x="-1" y="5946505"/>
            <a:ext cx="5304866" cy="911495"/>
          </a:xfrm>
          <a:custGeom>
            <a:rect b="b" l="l" r="r" t="t"/>
            <a:pathLst>
              <a:path extrusionOk="0" h="1912980" w="5304866">
                <a:moveTo>
                  <a:pt x="0" y="0"/>
                </a:moveTo>
                <a:lnTo>
                  <a:pt x="5304866" y="0"/>
                </a:lnTo>
                <a:lnTo>
                  <a:pt x="5304866" y="1912980"/>
                </a:lnTo>
                <a:lnTo>
                  <a:pt x="5304865" y="1912980"/>
                </a:lnTo>
                <a:lnTo>
                  <a:pt x="0" y="191298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00" name="Google Shape;100;p59"/>
          <p:cNvSpPr/>
          <p:nvPr/>
        </p:nvSpPr>
        <p:spPr>
          <a:xfrm>
            <a:off x="10497680" y="0"/>
            <a:ext cx="1694321" cy="2692400"/>
          </a:xfrm>
          <a:custGeom>
            <a:rect b="b" l="l" r="r" t="t"/>
            <a:pathLst>
              <a:path extrusionOk="0" h="2692400" w="1694321">
                <a:moveTo>
                  <a:pt x="1346200" y="0"/>
                </a:moveTo>
                <a:cubicBezTo>
                  <a:pt x="1439136" y="0"/>
                  <a:pt x="1529872" y="9417"/>
                  <a:pt x="1617506" y="27350"/>
                </a:cubicBezTo>
                <a:lnTo>
                  <a:pt x="1694321" y="47101"/>
                </a:lnTo>
                <a:lnTo>
                  <a:pt x="1694321" y="528114"/>
                </a:lnTo>
                <a:lnTo>
                  <a:pt x="1692265" y="526998"/>
                </a:lnTo>
                <a:cubicBezTo>
                  <a:pt x="1585898" y="482008"/>
                  <a:pt x="1468954" y="457130"/>
                  <a:pt x="1346199" y="457130"/>
                </a:cubicBez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468954" y="2235268"/>
                  <a:pt x="1585898" y="2210390"/>
                  <a:pt x="1692265" y="2165401"/>
                </a:cubicBezTo>
                <a:lnTo>
                  <a:pt x="1694321" y="2164285"/>
                </a:lnTo>
                <a:lnTo>
                  <a:pt x="1694321" y="2645299"/>
                </a:lnTo>
                <a:lnTo>
                  <a:pt x="1617506" y="2665050"/>
                </a:lnTo>
                <a:cubicBezTo>
                  <a:pt x="1529872" y="2682983"/>
                  <a:pt x="143913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9"/>
          <p:cNvSpPr txBox="1"/>
          <p:nvPr>
            <p:ph type="title"/>
          </p:nvPr>
        </p:nvSpPr>
        <p:spPr>
          <a:xfrm>
            <a:off x="811185" y="621972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9"/>
          <p:cNvSpPr txBox="1"/>
          <p:nvPr>
            <p:ph idx="1" type="body"/>
          </p:nvPr>
        </p:nvSpPr>
        <p:spPr>
          <a:xfrm>
            <a:off x="811185" y="3067050"/>
            <a:ext cx="64008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59"/>
          <p:cNvSpPr txBox="1"/>
          <p:nvPr>
            <p:ph idx="2" type="body"/>
          </p:nvPr>
        </p:nvSpPr>
        <p:spPr>
          <a:xfrm>
            <a:off x="7861300" y="3067050"/>
            <a:ext cx="3519515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rabicPeriod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lphaLcPeriod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rabicParenR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lphaLcPeriod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romanLcPeriod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p59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59"/>
          <p:cNvSpPr txBox="1"/>
          <p:nvPr>
            <p:ph idx="11" type="ftr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hart">
  <p:cSld name="Title and Char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0"/>
          <p:cNvSpPr/>
          <p:nvPr/>
        </p:nvSpPr>
        <p:spPr>
          <a:xfrm>
            <a:off x="1" y="0"/>
            <a:ext cx="2242827" cy="2102966"/>
          </a:xfrm>
          <a:custGeom>
            <a:rect b="b" l="l" r="r" t="t"/>
            <a:pathLst>
              <a:path extrusionOk="0" h="2102966" w="2242827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rgbClr val="DCDED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0"/>
          <p:cNvSpPr txBox="1"/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60"/>
          <p:cNvSpPr txBox="1"/>
          <p:nvPr>
            <p:ph idx="1" type="body"/>
          </p:nvPr>
        </p:nvSpPr>
        <p:spPr>
          <a:xfrm>
            <a:off x="539496" y="2103120"/>
            <a:ext cx="11119104" cy="4434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/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/>
            </a:lvl2pPr>
            <a:lvl3pPr indent="-295275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50"/>
              <a:buChar char="•"/>
              <a:defRPr sz="1050"/>
            </a:lvl3pPr>
            <a:lvl4pPr indent="-2857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4pPr>
            <a:lvl5pPr indent="-2857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Char char="•"/>
              <a:defRPr sz="9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60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60"/>
          <p:cNvSpPr txBox="1"/>
          <p:nvPr/>
        </p:nvSpPr>
        <p:spPr>
          <a:xfrm>
            <a:off x="8763000" y="6448878"/>
            <a:ext cx="3124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3">
  <p:cSld name="Content 3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1"/>
          <p:cNvSpPr txBox="1"/>
          <p:nvPr>
            <p:ph type="ctrTitle"/>
          </p:nvPr>
        </p:nvSpPr>
        <p:spPr>
          <a:xfrm>
            <a:off x="811184" y="612647"/>
            <a:ext cx="10002589" cy="3657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rial Black"/>
              <a:buNone/>
              <a:defRPr sz="7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61"/>
          <p:cNvSpPr txBox="1"/>
          <p:nvPr>
            <p:ph idx="1" type="subTitle"/>
          </p:nvPr>
        </p:nvSpPr>
        <p:spPr>
          <a:xfrm>
            <a:off x="811185" y="4724033"/>
            <a:ext cx="7000972" cy="17094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b="1" i="0" sz="2400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grpSp>
        <p:nvGrpSpPr>
          <p:cNvPr id="115" name="Google Shape;115;p61"/>
          <p:cNvGrpSpPr/>
          <p:nvPr/>
        </p:nvGrpSpPr>
        <p:grpSpPr>
          <a:xfrm rot="10800000">
            <a:off x="9857609" y="4724033"/>
            <a:ext cx="2133966" cy="2133966"/>
            <a:chOff x="9654699" y="2229295"/>
            <a:chExt cx="2133966" cy="2133966"/>
          </a:xfrm>
        </p:grpSpPr>
        <p:sp>
          <p:nvSpPr>
            <p:cNvPr id="116" name="Google Shape;116;p61"/>
            <p:cNvSpPr/>
            <p:nvPr/>
          </p:nvSpPr>
          <p:spPr>
            <a:xfrm>
              <a:off x="9655348" y="3309113"/>
              <a:ext cx="2132669" cy="1054148"/>
            </a:xfrm>
            <a:custGeom>
              <a:rect b="b" l="l" r="r" t="t"/>
              <a:pathLst>
                <a:path extrusionOk="0" h="1330006" w="2690764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1"/>
            <p:cNvSpPr/>
            <p:nvPr/>
          </p:nvSpPr>
          <p:spPr>
            <a:xfrm>
              <a:off x="9654699" y="2229295"/>
              <a:ext cx="2133966" cy="1079818"/>
            </a:xfrm>
            <a:custGeom>
              <a:rect b="b" l="l" r="r" t="t"/>
              <a:pathLst>
                <a:path extrusionOk="0" h="1362394" w="2692400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8" name="Google Shape;118;p61"/>
          <p:cNvPicPr preferRelativeResize="0"/>
          <p:nvPr/>
        </p:nvPicPr>
        <p:blipFill rotWithShape="1">
          <a:blip r:embed="rId2">
            <a:alphaModFix/>
          </a:blip>
          <a:srcRect b="0" l="0" r="34757" t="52884"/>
          <a:stretch/>
        </p:blipFill>
        <p:spPr>
          <a:xfrm>
            <a:off x="7717670" y="0"/>
            <a:ext cx="4474331" cy="3231221"/>
          </a:xfrm>
          <a:custGeom>
            <a:rect b="b" l="l" r="r" t="t"/>
            <a:pathLst>
              <a:path extrusionOk="0" h="3231221" w="447433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9" name="Google Shape;119;p61"/>
          <p:cNvSpPr txBox="1"/>
          <p:nvPr>
            <p:ph idx="11" type="ftr"/>
          </p:nvPr>
        </p:nvSpPr>
        <p:spPr>
          <a:xfrm>
            <a:off x="4038600" y="64466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+ Table">
  <p:cSld name="Content + Tabl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2"/>
          <p:cNvSpPr txBox="1"/>
          <p:nvPr>
            <p:ph type="title"/>
          </p:nvPr>
        </p:nvSpPr>
        <p:spPr>
          <a:xfrm>
            <a:off x="811184" y="621973"/>
            <a:ext cx="10569634" cy="18017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62"/>
          <p:cNvSpPr txBox="1"/>
          <p:nvPr>
            <p:ph idx="1" type="body"/>
          </p:nvPr>
        </p:nvSpPr>
        <p:spPr>
          <a:xfrm>
            <a:off x="811183" y="2796209"/>
            <a:ext cx="3657598" cy="31473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/>
            </a:lvl4pPr>
            <a:lvl5pPr indent="-2921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" name="Google Shape;123;p62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4" name="Google Shape;124;p62"/>
          <p:cNvSpPr txBox="1"/>
          <p:nvPr/>
        </p:nvSpPr>
        <p:spPr>
          <a:xfrm>
            <a:off x="9936480" y="644751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">
  <p:cSld name="Table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63"/>
          <p:cNvPicPr preferRelativeResize="0"/>
          <p:nvPr/>
        </p:nvPicPr>
        <p:blipFill rotWithShape="1">
          <a:blip r:embed="rId2">
            <a:alphaModFix/>
          </a:blip>
          <a:srcRect b="67254" l="45028" r="0" t="0"/>
          <a:stretch/>
        </p:blipFill>
        <p:spPr>
          <a:xfrm>
            <a:off x="0" y="4612248"/>
            <a:ext cx="3769950" cy="2245753"/>
          </a:xfrm>
          <a:custGeom>
            <a:rect b="b" l="l" r="r" t="t"/>
            <a:pathLst>
              <a:path extrusionOk="0" h="2245753" w="3769950">
                <a:moveTo>
                  <a:pt x="0" y="0"/>
                </a:moveTo>
                <a:lnTo>
                  <a:pt x="3769950" y="0"/>
                </a:lnTo>
                <a:lnTo>
                  <a:pt x="3769950" y="2245753"/>
                </a:lnTo>
                <a:lnTo>
                  <a:pt x="0" y="2245753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27" name="Google Shape;127;p63"/>
          <p:cNvPicPr preferRelativeResize="0"/>
          <p:nvPr/>
        </p:nvPicPr>
        <p:blipFill rotWithShape="1">
          <a:blip r:embed="rId2">
            <a:alphaModFix/>
          </a:blip>
          <a:srcRect b="14153" l="0" r="55513" t="0"/>
          <a:stretch/>
        </p:blipFill>
        <p:spPr>
          <a:xfrm>
            <a:off x="9141088" y="970666"/>
            <a:ext cx="3050912" cy="5887335"/>
          </a:xfrm>
          <a:custGeom>
            <a:rect b="b" l="l" r="r" t="t"/>
            <a:pathLst>
              <a:path extrusionOk="0" h="5887335" w="3050912">
                <a:moveTo>
                  <a:pt x="0" y="0"/>
                </a:moveTo>
                <a:lnTo>
                  <a:pt x="3050912" y="0"/>
                </a:lnTo>
                <a:lnTo>
                  <a:pt x="3050912" y="5887335"/>
                </a:lnTo>
                <a:lnTo>
                  <a:pt x="0" y="5887335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8" name="Google Shape;128;p63"/>
          <p:cNvSpPr txBox="1"/>
          <p:nvPr>
            <p:ph type="title"/>
          </p:nvPr>
        </p:nvSpPr>
        <p:spPr>
          <a:xfrm>
            <a:off x="811184" y="621973"/>
            <a:ext cx="730908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3"/>
          <p:cNvSpPr txBox="1"/>
          <p:nvPr>
            <p:ph idx="12" type="sldNum"/>
          </p:nvPr>
        </p:nvSpPr>
        <p:spPr>
          <a:xfrm>
            <a:off x="9356655" y="64665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63"/>
          <p:cNvSpPr txBox="1"/>
          <p:nvPr>
            <p:ph idx="11" type="ftr"/>
          </p:nvPr>
        </p:nvSpPr>
        <p:spPr>
          <a:xfrm>
            <a:off x="9936480" y="6479725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297d209342_0_106"/>
          <p:cNvSpPr txBox="1"/>
          <p:nvPr>
            <p:ph type="title"/>
          </p:nvPr>
        </p:nvSpPr>
        <p:spPr>
          <a:xfrm>
            <a:off x="838201" y="36512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g3297d209342_0_106"/>
          <p:cNvSpPr txBox="1"/>
          <p:nvPr>
            <p:ph idx="1" type="body"/>
          </p:nvPr>
        </p:nvSpPr>
        <p:spPr>
          <a:xfrm>
            <a:off x="838201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g3297d209342_0_106"/>
          <p:cNvSpPr txBox="1"/>
          <p:nvPr>
            <p:ph idx="10" type="dt"/>
          </p:nvPr>
        </p:nvSpPr>
        <p:spPr>
          <a:xfrm>
            <a:off x="838201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35" name="Google Shape;135;g3297d209342_0_106"/>
          <p:cNvSpPr txBox="1"/>
          <p:nvPr>
            <p:ph idx="11" type="ftr"/>
          </p:nvPr>
        </p:nvSpPr>
        <p:spPr>
          <a:xfrm>
            <a:off x="4038601" y="635635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/>
        </p:txBody>
      </p:sp>
      <p:sp>
        <p:nvSpPr>
          <p:cNvPr id="136" name="Google Shape;136;g3297d209342_0_106"/>
          <p:cNvSpPr txBox="1"/>
          <p:nvPr>
            <p:ph idx="12" type="sldNum"/>
          </p:nvPr>
        </p:nvSpPr>
        <p:spPr>
          <a:xfrm>
            <a:off x="8610601" y="635635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>
  <p:cSld name="Content 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0"/>
          <p:cNvSpPr txBox="1"/>
          <p:nvPr>
            <p:ph type="title"/>
          </p:nvPr>
        </p:nvSpPr>
        <p:spPr>
          <a:xfrm>
            <a:off x="811185" y="621973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3" name="Google Shape;23;p50"/>
          <p:cNvPicPr preferRelativeResize="0"/>
          <p:nvPr/>
        </p:nvPicPr>
        <p:blipFill rotWithShape="1">
          <a:blip r:embed="rId2">
            <a:alphaModFix/>
          </a:blip>
          <a:srcRect b="0" l="0" r="39999" t="16698"/>
          <a:stretch/>
        </p:blipFill>
        <p:spPr>
          <a:xfrm>
            <a:off x="8077200" y="0"/>
            <a:ext cx="4114800" cy="5712824"/>
          </a:xfrm>
          <a:custGeom>
            <a:rect b="b" l="l" r="r" t="t"/>
            <a:pathLst>
              <a:path extrusionOk="0" h="5712824" w="4114800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4" name="Google Shape;24;p50"/>
          <p:cNvSpPr/>
          <p:nvPr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B1973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50"/>
          <p:cNvSpPr txBox="1"/>
          <p:nvPr>
            <p:ph idx="1" type="body"/>
          </p:nvPr>
        </p:nvSpPr>
        <p:spPr>
          <a:xfrm>
            <a:off x="811185" y="2774786"/>
            <a:ext cx="6400800" cy="3257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50"/>
          <p:cNvSpPr txBox="1"/>
          <p:nvPr>
            <p:ph idx="12" type="sldNum"/>
          </p:nvPr>
        </p:nvSpPr>
        <p:spPr>
          <a:xfrm>
            <a:off x="9247215" y="6382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50"/>
          <p:cNvSpPr txBox="1"/>
          <p:nvPr/>
        </p:nvSpPr>
        <p:spPr>
          <a:xfrm>
            <a:off x="9805852" y="6382475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Picture">
  <p:cSld name="Title + Picture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51"/>
          <p:cNvPicPr preferRelativeResize="0"/>
          <p:nvPr/>
        </p:nvPicPr>
        <p:blipFill rotWithShape="1">
          <a:blip r:embed="rId2">
            <a:alphaModFix/>
          </a:blip>
          <a:srcRect b="69630" l="3642" r="0" t="0"/>
          <a:stretch/>
        </p:blipFill>
        <p:spPr>
          <a:xfrm>
            <a:off x="1" y="4775200"/>
            <a:ext cx="6608233" cy="2082800"/>
          </a:xfrm>
          <a:custGeom>
            <a:rect b="b" l="l" r="r" t="t"/>
            <a:pathLst>
              <a:path extrusionOk="0" h="2082800" w="6608233">
                <a:moveTo>
                  <a:pt x="0" y="0"/>
                </a:moveTo>
                <a:lnTo>
                  <a:pt x="6608233" y="0"/>
                </a:lnTo>
                <a:lnTo>
                  <a:pt x="6608233" y="2082800"/>
                </a:lnTo>
                <a:lnTo>
                  <a:pt x="0" y="20828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30" name="Google Shape;30;p51"/>
          <p:cNvSpPr/>
          <p:nvPr/>
        </p:nvSpPr>
        <p:spPr>
          <a:xfrm>
            <a:off x="9249382" y="1747860"/>
            <a:ext cx="2692400" cy="2692400"/>
          </a:xfrm>
          <a:custGeom>
            <a:rect b="b" l="l" r="r" t="t"/>
            <a:pathLst>
              <a:path extrusionOk="0" h="2692400" w="2692400">
                <a:moveTo>
                  <a:pt x="1346200" y="0"/>
                </a:moveTo>
                <a:cubicBezTo>
                  <a:pt x="2089686" y="0"/>
                  <a:pt x="2692400" y="602714"/>
                  <a:pt x="2692400" y="1346200"/>
                </a:cubicBezTo>
                <a:cubicBezTo>
                  <a:pt x="2692400" y="2089686"/>
                  <a:pt x="2089686" y="2692400"/>
                  <a:pt x="1346200" y="2692400"/>
                </a:cubicBezTo>
                <a:cubicBezTo>
                  <a:pt x="602714" y="2692400"/>
                  <a:pt x="0" y="2089686"/>
                  <a:pt x="0" y="1346200"/>
                </a:cubicBezTo>
                <a:cubicBezTo>
                  <a:pt x="0" y="602714"/>
                  <a:pt x="602714" y="0"/>
                  <a:pt x="1346200" y="0"/>
                </a:cubicBezTo>
                <a:close/>
                <a:moveTo>
                  <a:pt x="1346199" y="457130"/>
                </a:moveTo>
                <a:cubicBezTo>
                  <a:pt x="855180" y="457130"/>
                  <a:pt x="457130" y="855180"/>
                  <a:pt x="457130" y="1346199"/>
                </a:cubicBezTo>
                <a:cubicBezTo>
                  <a:pt x="457130" y="1837218"/>
                  <a:pt x="855180" y="2235268"/>
                  <a:pt x="1346199" y="2235268"/>
                </a:cubicBezTo>
                <a:cubicBezTo>
                  <a:pt x="1837218" y="2235268"/>
                  <a:pt x="2235268" y="1837218"/>
                  <a:pt x="2235268" y="1346199"/>
                </a:cubicBezTo>
                <a:cubicBezTo>
                  <a:pt x="2235268" y="855180"/>
                  <a:pt x="1837218" y="457130"/>
                  <a:pt x="1346199" y="4571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51"/>
          <p:cNvSpPr/>
          <p:nvPr/>
        </p:nvSpPr>
        <p:spPr>
          <a:xfrm>
            <a:off x="8793014" y="361075"/>
            <a:ext cx="2115351" cy="21153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1"/>
          <p:cNvSpPr txBox="1"/>
          <p:nvPr>
            <p:ph type="title"/>
          </p:nvPr>
        </p:nvSpPr>
        <p:spPr>
          <a:xfrm>
            <a:off x="811185" y="827307"/>
            <a:ext cx="6400800" cy="52033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1"/>
          <p:cNvSpPr/>
          <p:nvPr/>
        </p:nvSpPr>
        <p:spPr>
          <a:xfrm>
            <a:off x="7419418" y="3046905"/>
            <a:ext cx="3439087" cy="34565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51"/>
          <p:cNvSpPr txBox="1"/>
          <p:nvPr>
            <p:ph idx="12" type="sldNum"/>
          </p:nvPr>
        </p:nvSpPr>
        <p:spPr>
          <a:xfrm>
            <a:off x="9377844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51"/>
          <p:cNvSpPr txBox="1"/>
          <p:nvPr/>
        </p:nvSpPr>
        <p:spPr>
          <a:xfrm>
            <a:off x="9885674" y="650344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1">
  <p:cSld name="Two Content 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10800000">
            <a:off x="1084203" y="4586286"/>
            <a:ext cx="1574573" cy="227171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2"/>
          <p:cNvSpPr/>
          <p:nvPr/>
        </p:nvSpPr>
        <p:spPr>
          <a:xfrm rot="10800000">
            <a:off x="813816" y="2184400"/>
            <a:ext cx="2115351" cy="2115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52"/>
          <p:cNvSpPr txBox="1"/>
          <p:nvPr>
            <p:ph type="title"/>
          </p:nvPr>
        </p:nvSpPr>
        <p:spPr>
          <a:xfrm>
            <a:off x="813816" y="605155"/>
            <a:ext cx="10571734" cy="11601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52"/>
          <p:cNvSpPr txBox="1"/>
          <p:nvPr>
            <p:ph idx="1" type="body"/>
          </p:nvPr>
        </p:nvSpPr>
        <p:spPr>
          <a:xfrm>
            <a:off x="3835400" y="2185127"/>
            <a:ext cx="2736849" cy="406771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rabicPeriod"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lphaLcPeriod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rabicParenR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alphaLcParenR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 Black"/>
              <a:buAutoNum type="romanLcPeriod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52"/>
          <p:cNvSpPr txBox="1"/>
          <p:nvPr>
            <p:ph idx="2" type="body"/>
          </p:nvPr>
        </p:nvSpPr>
        <p:spPr>
          <a:xfrm>
            <a:off x="7221564" y="2184400"/>
            <a:ext cx="4156619" cy="40462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52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" name="Google Shape;43;p52"/>
          <p:cNvSpPr txBox="1"/>
          <p:nvPr/>
        </p:nvSpPr>
        <p:spPr>
          <a:xfrm>
            <a:off x="9875520" y="6446611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633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">
  <p:cSld name="Title + Subtitle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385898" y="0"/>
            <a:ext cx="1574573" cy="3954463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53"/>
          <p:cNvSpPr/>
          <p:nvPr/>
        </p:nvSpPr>
        <p:spPr>
          <a:xfrm>
            <a:off x="9115508" y="4240999"/>
            <a:ext cx="2115351" cy="211535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3"/>
          <p:cNvSpPr txBox="1"/>
          <p:nvPr>
            <p:ph type="title"/>
          </p:nvPr>
        </p:nvSpPr>
        <p:spPr>
          <a:xfrm>
            <a:off x="811185" y="621972"/>
            <a:ext cx="7599718" cy="305139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3"/>
          <p:cNvSpPr txBox="1"/>
          <p:nvPr>
            <p:ph idx="1" type="body"/>
          </p:nvPr>
        </p:nvSpPr>
        <p:spPr>
          <a:xfrm>
            <a:off x="811185" y="3965028"/>
            <a:ext cx="7599718" cy="149378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b="1" i="0" sz="2400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i="0" sz="1800">
                <a:latin typeface="Arial Black"/>
                <a:ea typeface="Arial Black"/>
                <a:cs typeface="Arial Black"/>
                <a:sym typeface="Arial Black"/>
              </a:defRPr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53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53"/>
          <p:cNvSpPr txBox="1"/>
          <p:nvPr/>
        </p:nvSpPr>
        <p:spPr>
          <a:xfrm>
            <a:off x="9901646" y="6446611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">
  <p:cSld name="Content 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oogle Shape;52;p54"/>
          <p:cNvGrpSpPr/>
          <p:nvPr/>
        </p:nvGrpSpPr>
        <p:grpSpPr>
          <a:xfrm rot="10800000">
            <a:off x="741680" y="0"/>
            <a:ext cx="2133966" cy="2133966"/>
            <a:chOff x="9654699" y="2229295"/>
            <a:chExt cx="2133966" cy="2133966"/>
          </a:xfrm>
        </p:grpSpPr>
        <p:sp>
          <p:nvSpPr>
            <p:cNvPr id="53" name="Google Shape;53;p54"/>
            <p:cNvSpPr/>
            <p:nvPr/>
          </p:nvSpPr>
          <p:spPr>
            <a:xfrm>
              <a:off x="9655348" y="3309113"/>
              <a:ext cx="2132669" cy="1054148"/>
            </a:xfrm>
            <a:custGeom>
              <a:rect b="b" l="l" r="r" t="t"/>
              <a:pathLst>
                <a:path extrusionOk="0" h="1330006" w="2690764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54"/>
            <p:cNvSpPr/>
            <p:nvPr/>
          </p:nvSpPr>
          <p:spPr>
            <a:xfrm>
              <a:off x="9654699" y="2229295"/>
              <a:ext cx="2133966" cy="1079818"/>
            </a:xfrm>
            <a:custGeom>
              <a:rect b="b" l="l" r="r" t="t"/>
              <a:pathLst>
                <a:path extrusionOk="0" h="1362394" w="2692400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5" name="Google Shape;55;p54"/>
          <p:cNvPicPr preferRelativeResize="0"/>
          <p:nvPr/>
        </p:nvPicPr>
        <p:blipFill rotWithShape="1">
          <a:blip r:embed="rId2">
            <a:alphaModFix/>
          </a:blip>
          <a:srcRect b="0" l="0" r="34757" t="52884"/>
          <a:stretch/>
        </p:blipFill>
        <p:spPr>
          <a:xfrm rot="10800000">
            <a:off x="0" y="3626779"/>
            <a:ext cx="4474331" cy="3231221"/>
          </a:xfrm>
          <a:custGeom>
            <a:rect b="b" l="l" r="r" t="t"/>
            <a:pathLst>
              <a:path extrusionOk="0" h="3231221" w="4474331">
                <a:moveTo>
                  <a:pt x="0" y="0"/>
                </a:moveTo>
                <a:lnTo>
                  <a:pt x="4474331" y="0"/>
                </a:lnTo>
                <a:lnTo>
                  <a:pt x="4474331" y="3231221"/>
                </a:lnTo>
                <a:lnTo>
                  <a:pt x="0" y="3231221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56" name="Google Shape;56;p54"/>
          <p:cNvSpPr txBox="1"/>
          <p:nvPr>
            <p:ph type="title"/>
          </p:nvPr>
        </p:nvSpPr>
        <p:spPr>
          <a:xfrm>
            <a:off x="4953000" y="621972"/>
            <a:ext cx="64008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54"/>
          <p:cNvSpPr txBox="1"/>
          <p:nvPr>
            <p:ph idx="1" type="body"/>
          </p:nvPr>
        </p:nvSpPr>
        <p:spPr>
          <a:xfrm>
            <a:off x="4953000" y="2768043"/>
            <a:ext cx="6400799" cy="323122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 sz="1400"/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sz="1200"/>
            </a:lvl4pPr>
            <a:lvl5pPr indent="-2921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Char char="•"/>
              <a:defRPr sz="1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54"/>
          <p:cNvSpPr txBox="1"/>
          <p:nvPr>
            <p:ph idx="12" type="sldNum"/>
          </p:nvPr>
        </p:nvSpPr>
        <p:spPr>
          <a:xfrm>
            <a:off x="9308175" y="640860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54"/>
          <p:cNvSpPr txBox="1"/>
          <p:nvPr/>
        </p:nvSpPr>
        <p:spPr>
          <a:xfrm>
            <a:off x="9892937" y="6419579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5"/>
          <p:cNvSpPr txBox="1"/>
          <p:nvPr>
            <p:ph type="ctrTitle"/>
          </p:nvPr>
        </p:nvSpPr>
        <p:spPr>
          <a:xfrm>
            <a:off x="1167494" y="1122363"/>
            <a:ext cx="6220278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6000"/>
              <a:buFont typeface="Arial Black"/>
              <a:buNone/>
              <a:defRPr b="1" sz="6000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55"/>
          <p:cNvSpPr txBox="1"/>
          <p:nvPr>
            <p:ph idx="1" type="subTitle"/>
          </p:nvPr>
        </p:nvSpPr>
        <p:spPr>
          <a:xfrm>
            <a:off x="1167493" y="3602038"/>
            <a:ext cx="6220277" cy="2247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3" name="Google Shape;63;p55"/>
          <p:cNvSpPr/>
          <p:nvPr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55"/>
          <p:cNvGrpSpPr/>
          <p:nvPr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65" name="Google Shape;65;p55"/>
            <p:cNvSpPr/>
            <p:nvPr/>
          </p:nvSpPr>
          <p:spPr>
            <a:xfrm rot="-5400000">
              <a:off x="10667433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55"/>
            <p:cNvSpPr/>
            <p:nvPr/>
          </p:nvSpPr>
          <p:spPr>
            <a:xfrm flipH="1" rot="5400000">
              <a:off x="9499940" y="370908"/>
              <a:ext cx="1881641" cy="1167493"/>
            </a:xfrm>
            <a:custGeom>
              <a:rect b="b" l="l" r="r" t="t"/>
              <a:pathLst>
                <a:path extrusionOk="0" h="1167493" w="1881641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" name="Google Shape;67;p55"/>
          <p:cNvSpPr/>
          <p:nvPr/>
        </p:nvSpPr>
        <p:spPr>
          <a:xfrm>
            <a:off x="0" y="-1"/>
            <a:ext cx="1167493" cy="1167493"/>
          </a:xfrm>
          <a:custGeom>
            <a:rect b="b" l="l" r="r" t="t"/>
            <a:pathLst>
              <a:path extrusionOk="0" h="862693" w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10228214" y="-1"/>
            <a:ext cx="1963787" cy="3178856"/>
          </a:xfrm>
          <a:custGeom>
            <a:rect b="b" l="l" r="r" t="t"/>
            <a:pathLst>
              <a:path extrusionOk="0" h="3178856" w="1963787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 txBox="1"/>
          <p:nvPr>
            <p:ph idx="11" type="ftr"/>
          </p:nvPr>
        </p:nvSpPr>
        <p:spPr>
          <a:xfrm>
            <a:off x="4038600" y="644661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57575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 3">
  <p:cSld name="Two Content 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56"/>
          <p:cNvPicPr preferRelativeResize="0"/>
          <p:nvPr/>
        </p:nvPicPr>
        <p:blipFill rotWithShape="1">
          <a:blip r:embed="rId2">
            <a:alphaModFix/>
          </a:blip>
          <a:srcRect b="82969" l="0" r="0" t="0"/>
          <a:stretch/>
        </p:blipFill>
        <p:spPr>
          <a:xfrm>
            <a:off x="3459002" y="5609995"/>
            <a:ext cx="7328137" cy="1248005"/>
          </a:xfrm>
          <a:custGeom>
            <a:rect b="b" l="l" r="r" t="t"/>
            <a:pathLst>
              <a:path extrusionOk="0" h="1912980" w="7328137">
                <a:moveTo>
                  <a:pt x="0" y="0"/>
                </a:moveTo>
                <a:lnTo>
                  <a:pt x="7328137" y="0"/>
                </a:lnTo>
                <a:lnTo>
                  <a:pt x="7328137" y="1912980"/>
                </a:lnTo>
                <a:lnTo>
                  <a:pt x="0" y="191298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72" name="Google Shape;72;p56"/>
          <p:cNvGrpSpPr/>
          <p:nvPr/>
        </p:nvGrpSpPr>
        <p:grpSpPr>
          <a:xfrm rot="10800000">
            <a:off x="9829617" y="0"/>
            <a:ext cx="2133966" cy="2133966"/>
            <a:chOff x="9654699" y="2229295"/>
            <a:chExt cx="2133966" cy="2133966"/>
          </a:xfrm>
        </p:grpSpPr>
        <p:sp>
          <p:nvSpPr>
            <p:cNvPr id="73" name="Google Shape;73;p56"/>
            <p:cNvSpPr/>
            <p:nvPr/>
          </p:nvSpPr>
          <p:spPr>
            <a:xfrm>
              <a:off x="9655348" y="3309113"/>
              <a:ext cx="2132669" cy="1054148"/>
            </a:xfrm>
            <a:custGeom>
              <a:rect b="b" l="l" r="r" t="t"/>
              <a:pathLst>
                <a:path extrusionOk="0" h="1330006" w="2690764">
                  <a:moveTo>
                    <a:pt x="1345382" y="0"/>
                  </a:moveTo>
                  <a:cubicBezTo>
                    <a:pt x="2042400" y="0"/>
                    <a:pt x="2615693" y="529729"/>
                    <a:pt x="2684632" y="1208559"/>
                  </a:cubicBezTo>
                  <a:lnTo>
                    <a:pt x="2690764" y="1330006"/>
                  </a:lnTo>
                  <a:lnTo>
                    <a:pt x="0" y="1330006"/>
                  </a:lnTo>
                  <a:lnTo>
                    <a:pt x="6132" y="1208559"/>
                  </a:lnTo>
                  <a:cubicBezTo>
                    <a:pt x="75071" y="529729"/>
                    <a:pt x="648364" y="0"/>
                    <a:pt x="13453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56"/>
            <p:cNvSpPr/>
            <p:nvPr/>
          </p:nvSpPr>
          <p:spPr>
            <a:xfrm>
              <a:off x="9654699" y="2229295"/>
              <a:ext cx="2133966" cy="1079818"/>
            </a:xfrm>
            <a:custGeom>
              <a:rect b="b" l="l" r="r" t="t"/>
              <a:pathLst>
                <a:path extrusionOk="0" h="1362394" w="2692400">
                  <a:moveTo>
                    <a:pt x="818" y="0"/>
                  </a:moveTo>
                  <a:lnTo>
                    <a:pt x="2691582" y="0"/>
                  </a:lnTo>
                  <a:lnTo>
                    <a:pt x="2692400" y="16194"/>
                  </a:lnTo>
                  <a:cubicBezTo>
                    <a:pt x="2692400" y="759680"/>
                    <a:pt x="2089686" y="1362394"/>
                    <a:pt x="1346200" y="1362394"/>
                  </a:cubicBezTo>
                  <a:cubicBezTo>
                    <a:pt x="602714" y="1362394"/>
                    <a:pt x="0" y="759680"/>
                    <a:pt x="0" y="16194"/>
                  </a:cubicBezTo>
                  <a:lnTo>
                    <a:pt x="8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p56"/>
          <p:cNvSpPr txBox="1"/>
          <p:nvPr>
            <p:ph type="title"/>
          </p:nvPr>
        </p:nvSpPr>
        <p:spPr>
          <a:xfrm>
            <a:off x="813816" y="621792"/>
            <a:ext cx="8180412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56"/>
          <p:cNvSpPr txBox="1"/>
          <p:nvPr>
            <p:ph idx="1" type="body"/>
          </p:nvPr>
        </p:nvSpPr>
        <p:spPr>
          <a:xfrm>
            <a:off x="813816" y="2948152"/>
            <a:ext cx="4956470" cy="3120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56"/>
          <p:cNvSpPr txBox="1"/>
          <p:nvPr>
            <p:ph idx="2" type="body"/>
          </p:nvPr>
        </p:nvSpPr>
        <p:spPr>
          <a:xfrm>
            <a:off x="6421716" y="2948152"/>
            <a:ext cx="4956470" cy="31207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2" type="sldNum"/>
          </p:nvPr>
        </p:nvSpPr>
        <p:spPr>
          <a:xfrm>
            <a:off x="9415539" y="64612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56"/>
          <p:cNvSpPr txBox="1"/>
          <p:nvPr/>
        </p:nvSpPr>
        <p:spPr>
          <a:xfrm>
            <a:off x="9923768" y="6446611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  <p15:guide id="6" pos="7344">
          <p15:clr>
            <a:srgbClr val="FBAE40"/>
          </p15:clr>
        </p15:guide>
        <p15:guide id="7" orient="horz" pos="1416">
          <p15:clr>
            <a:srgbClr val="FBAE40"/>
          </p15:clr>
        </p15:guide>
        <p15:guide id="8" orient="horz" pos="384">
          <p15:clr>
            <a:srgbClr val="FBAE40"/>
          </p15:clr>
        </p15:guide>
        <p15:guide id="9" orient="horz" pos="37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ubtitle + Picture">
  <p:cSld name="Title + Subtitle + Picture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 txBox="1"/>
          <p:nvPr>
            <p:ph type="title"/>
          </p:nvPr>
        </p:nvSpPr>
        <p:spPr>
          <a:xfrm>
            <a:off x="811185" y="621972"/>
            <a:ext cx="6400800" cy="305139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57"/>
          <p:cNvSpPr txBox="1"/>
          <p:nvPr>
            <p:ph idx="1" type="body"/>
          </p:nvPr>
        </p:nvSpPr>
        <p:spPr>
          <a:xfrm>
            <a:off x="811185" y="3965028"/>
            <a:ext cx="6400799" cy="1966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b="1" i="0" sz="2400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3" name="Google Shape;83;p57"/>
          <p:cNvPicPr preferRelativeResize="0"/>
          <p:nvPr/>
        </p:nvPicPr>
        <p:blipFill rotWithShape="1">
          <a:blip r:embed="rId2">
            <a:alphaModFix/>
          </a:blip>
          <a:srcRect b="0" l="0" r="39999" t="16698"/>
          <a:stretch/>
        </p:blipFill>
        <p:spPr>
          <a:xfrm>
            <a:off x="8077200" y="0"/>
            <a:ext cx="4114800" cy="5712824"/>
          </a:xfrm>
          <a:custGeom>
            <a:rect b="b" l="l" r="r" t="t"/>
            <a:pathLst>
              <a:path extrusionOk="0" h="5712824" w="4114800">
                <a:moveTo>
                  <a:pt x="0" y="0"/>
                </a:moveTo>
                <a:lnTo>
                  <a:pt x="4114800" y="0"/>
                </a:lnTo>
                <a:lnTo>
                  <a:pt x="4114800" y="5712824"/>
                </a:lnTo>
                <a:lnTo>
                  <a:pt x="0" y="5712824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84" name="Google Shape;84;p57"/>
          <p:cNvSpPr/>
          <p:nvPr/>
        </p:nvSpPr>
        <p:spPr>
          <a:xfrm>
            <a:off x="7445683" y="944192"/>
            <a:ext cx="1291008" cy="1291008"/>
          </a:xfrm>
          <a:prstGeom prst="ellipse">
            <a:avLst/>
          </a:prstGeom>
          <a:solidFill>
            <a:schemeClr val="accent2"/>
          </a:solidFill>
          <a:ln cap="flat" cmpd="sng" w="12700">
            <a:solidFill>
              <a:srgbClr val="B1973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57"/>
          <p:cNvSpPr/>
          <p:nvPr/>
        </p:nvSpPr>
        <p:spPr>
          <a:xfrm>
            <a:off x="8099938" y="2468522"/>
            <a:ext cx="3439087" cy="345658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57"/>
          <p:cNvSpPr txBox="1"/>
          <p:nvPr>
            <p:ph idx="12" type="sldNum"/>
          </p:nvPr>
        </p:nvSpPr>
        <p:spPr>
          <a:xfrm>
            <a:off x="9369135" y="642601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7" name="Google Shape;87;p57"/>
          <p:cNvSpPr txBox="1"/>
          <p:nvPr/>
        </p:nvSpPr>
        <p:spPr>
          <a:xfrm>
            <a:off x="9901646" y="6426019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  <p15:guide id="2" orient="horz" pos="1008">
          <p15:clr>
            <a:srgbClr val="FBAE40"/>
          </p15:clr>
        </p15:guide>
        <p15:guide id="3" orient="horz" pos="1560">
          <p15:clr>
            <a:srgbClr val="FBAE40"/>
          </p15:clr>
        </p15:guide>
        <p15:guide id="4" pos="312">
          <p15:clr>
            <a:srgbClr val="FBAE40"/>
          </p15:clr>
        </p15:guide>
        <p15:guide id="5" pos="8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6F6F6"/>
            </a:gs>
            <a:gs pos="74000">
              <a:srgbClr val="B3B3B5"/>
            </a:gs>
            <a:gs pos="83000">
              <a:srgbClr val="B3B3B5"/>
            </a:gs>
            <a:gs pos="100000">
              <a:srgbClr val="CCCDCD"/>
            </a:gs>
          </a:gsLst>
          <a:lin ang="54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8"/>
          <p:cNvSpPr txBox="1"/>
          <p:nvPr>
            <p:ph type="title"/>
          </p:nvPr>
        </p:nvSpPr>
        <p:spPr>
          <a:xfrm>
            <a:off x="811185" y="621973"/>
            <a:ext cx="10569630" cy="1068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  <a:defRPr b="1" i="0" sz="4000" u="none" cap="none" strike="noStrike">
                <a:solidFill>
                  <a:schemeClr val="accent4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48"/>
          <p:cNvSpPr txBox="1"/>
          <p:nvPr>
            <p:ph idx="1" type="body"/>
          </p:nvPr>
        </p:nvSpPr>
        <p:spPr>
          <a:xfrm>
            <a:off x="811185" y="1825625"/>
            <a:ext cx="1056963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8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ue and orange logo&#10;&#10;Description automatically generated" id="13" name="Google Shape;13;p4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6172" y="5841160"/>
            <a:ext cx="595013" cy="78973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4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Relationship Id="rId6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7.png"/><Relationship Id="rId5" Type="http://schemas.openxmlformats.org/officeDocument/2006/relationships/image" Target="../media/image2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png"/><Relationship Id="rId4" Type="http://schemas.openxmlformats.org/officeDocument/2006/relationships/image" Target="../media/image13.png"/><Relationship Id="rId5" Type="http://schemas.openxmlformats.org/officeDocument/2006/relationships/image" Target="../media/image15.png"/><Relationship Id="rId6" Type="http://schemas.openxmlformats.org/officeDocument/2006/relationships/image" Target="../media/image1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png"/><Relationship Id="rId4" Type="http://schemas.openxmlformats.org/officeDocument/2006/relationships/image" Target="../media/image39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"/>
          <p:cNvSpPr txBox="1"/>
          <p:nvPr>
            <p:ph type="ctrTitle"/>
          </p:nvPr>
        </p:nvSpPr>
        <p:spPr>
          <a:xfrm>
            <a:off x="811185" y="629469"/>
            <a:ext cx="8961120" cy="55990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rial Black"/>
              <a:buNone/>
            </a:pPr>
            <a:r>
              <a:rPr lang="en-US"/>
              <a:t>GO Team </a:t>
            </a:r>
            <a:br>
              <a:rPr lang="en-US"/>
            </a:br>
            <a:r>
              <a:rPr lang="en-US"/>
              <a:t>Budget Allocation Meeting</a:t>
            </a:r>
            <a:br>
              <a:rPr lang="en-US"/>
            </a:br>
            <a:r>
              <a:rPr lang="en-US" sz="4800">
                <a:solidFill>
                  <a:schemeClr val="lt1"/>
                </a:solidFill>
              </a:rPr>
              <a:t>January 2025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5"/>
          <p:cNvSpPr txBox="1"/>
          <p:nvPr>
            <p:ph type="title"/>
          </p:nvPr>
        </p:nvSpPr>
        <p:spPr>
          <a:xfrm>
            <a:off x="2363724" y="344424"/>
            <a:ext cx="8003286" cy="7680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800"/>
              <a:buFont typeface="Arial Black"/>
              <a:buNone/>
            </a:pPr>
            <a:r>
              <a:rPr lang="en-US" sz="4800"/>
              <a:t>Norms</a:t>
            </a:r>
            <a:endParaRPr/>
          </a:p>
        </p:txBody>
      </p:sp>
      <p:sp>
        <p:nvSpPr>
          <p:cNvPr id="271" name="Google Shape;271;p15"/>
          <p:cNvSpPr txBox="1"/>
          <p:nvPr>
            <p:ph idx="12" type="sldNum"/>
          </p:nvPr>
        </p:nvSpPr>
        <p:spPr>
          <a:xfrm>
            <a:off x="11318053" y="6459855"/>
            <a:ext cx="740664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272" name="Google Shape;272;p15"/>
          <p:cNvGrpSpPr/>
          <p:nvPr/>
        </p:nvGrpSpPr>
        <p:grpSpPr>
          <a:xfrm>
            <a:off x="1472755" y="2046260"/>
            <a:ext cx="9785222" cy="3479854"/>
            <a:chOff x="133921" y="874685"/>
            <a:chExt cx="9785222" cy="3479854"/>
          </a:xfrm>
        </p:grpSpPr>
        <p:sp>
          <p:nvSpPr>
            <p:cNvPr id="273" name="Google Shape;273;p15"/>
            <p:cNvSpPr/>
            <p:nvPr/>
          </p:nvSpPr>
          <p:spPr>
            <a:xfrm>
              <a:off x="133921" y="874685"/>
              <a:ext cx="1295443" cy="1295443"/>
            </a:xfrm>
            <a:prstGeom prst="ellipse">
              <a:avLst/>
            </a:prstGeom>
            <a:solidFill>
              <a:srgbClr val="D0D0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5"/>
            <p:cNvSpPr/>
            <p:nvPr/>
          </p:nvSpPr>
          <p:spPr>
            <a:xfrm>
              <a:off x="405964" y="1146728"/>
              <a:ext cx="751357" cy="75135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5"/>
            <p:cNvSpPr/>
            <p:nvPr/>
          </p:nvSpPr>
          <p:spPr>
            <a:xfrm>
              <a:off x="1706959" y="874685"/>
              <a:ext cx="3053544" cy="1295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5"/>
            <p:cNvSpPr txBox="1"/>
            <p:nvPr/>
          </p:nvSpPr>
          <p:spPr>
            <a:xfrm>
              <a:off x="1706959" y="874685"/>
              <a:ext cx="3053544" cy="1295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This is a meeting of the GO Team. Only members of the team may participate in the discussion. Any members of the public present are here to quietly observe.</a:t>
              </a:r>
              <a:endParaRPr/>
            </a:p>
          </p:txBody>
        </p:sp>
        <p:sp>
          <p:nvSpPr>
            <p:cNvPr id="277" name="Google Shape;277;p15"/>
            <p:cNvSpPr/>
            <p:nvPr/>
          </p:nvSpPr>
          <p:spPr>
            <a:xfrm>
              <a:off x="5292561" y="874685"/>
              <a:ext cx="1295443" cy="1295443"/>
            </a:xfrm>
            <a:prstGeom prst="ellipse">
              <a:avLst/>
            </a:prstGeom>
            <a:solidFill>
              <a:srgbClr val="D0D0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5"/>
            <p:cNvSpPr/>
            <p:nvPr/>
          </p:nvSpPr>
          <p:spPr>
            <a:xfrm>
              <a:off x="5564604" y="1146728"/>
              <a:ext cx="751357" cy="75135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5"/>
            <p:cNvSpPr/>
            <p:nvPr/>
          </p:nvSpPr>
          <p:spPr>
            <a:xfrm>
              <a:off x="6865599" y="874685"/>
              <a:ext cx="3053544" cy="1295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15"/>
            <p:cNvSpPr txBox="1"/>
            <p:nvPr/>
          </p:nvSpPr>
          <p:spPr>
            <a:xfrm>
              <a:off x="6865599" y="874685"/>
              <a:ext cx="3053544" cy="1295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 will follow the agenda as noticed to the public and stay on task.</a:t>
              </a: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133921" y="3059096"/>
              <a:ext cx="1295443" cy="1295443"/>
            </a:xfrm>
            <a:prstGeom prst="ellipse">
              <a:avLst/>
            </a:prstGeom>
            <a:solidFill>
              <a:srgbClr val="D0D0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405964" y="3331139"/>
              <a:ext cx="751357" cy="75135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1706959" y="3059096"/>
              <a:ext cx="3053544" cy="1295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5"/>
            <p:cNvSpPr txBox="1"/>
            <p:nvPr/>
          </p:nvSpPr>
          <p:spPr>
            <a:xfrm>
              <a:off x="1706959" y="3059096"/>
              <a:ext cx="3053544" cy="1295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 invite and welcome contributions of every member and listen to each other.</a:t>
              </a: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5292561" y="3059096"/>
              <a:ext cx="1295443" cy="1295443"/>
            </a:xfrm>
            <a:prstGeom prst="ellipse">
              <a:avLst/>
            </a:prstGeom>
            <a:solidFill>
              <a:srgbClr val="D0D0D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5564604" y="3331139"/>
              <a:ext cx="751357" cy="75135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6865599" y="3059096"/>
              <a:ext cx="3053544" cy="1295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5"/>
            <p:cNvSpPr txBox="1"/>
            <p:nvPr/>
          </p:nvSpPr>
          <p:spPr>
            <a:xfrm>
              <a:off x="6865599" y="3059096"/>
              <a:ext cx="3053544" cy="129544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b="0" i="0" lang="en-US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We will respect all ideas and assume good intentions.</a:t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"/>
          <p:cNvSpPr txBox="1"/>
          <p:nvPr>
            <p:ph type="title"/>
          </p:nvPr>
        </p:nvSpPr>
        <p:spPr>
          <a:xfrm>
            <a:off x="665922" y="213519"/>
            <a:ext cx="11410121" cy="700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GO Team Budget Development Process</a:t>
            </a:r>
            <a:endParaRPr/>
          </a:p>
        </p:txBody>
      </p:sp>
      <p:grpSp>
        <p:nvGrpSpPr>
          <p:cNvPr id="295" name="Google Shape;295;p16"/>
          <p:cNvGrpSpPr/>
          <p:nvPr/>
        </p:nvGrpSpPr>
        <p:grpSpPr>
          <a:xfrm>
            <a:off x="-779933" y="1763383"/>
            <a:ext cx="11837829" cy="5752583"/>
            <a:chOff x="-4829844" y="-740211"/>
            <a:chExt cx="11837829" cy="5752583"/>
          </a:xfrm>
        </p:grpSpPr>
        <p:sp>
          <p:nvSpPr>
            <p:cNvPr id="296" name="Google Shape;296;p16"/>
            <p:cNvSpPr/>
            <p:nvPr/>
          </p:nvSpPr>
          <p:spPr>
            <a:xfrm>
              <a:off x="-4829844" y="-740211"/>
              <a:ext cx="5752583" cy="5752583"/>
            </a:xfrm>
            <a:prstGeom prst="blockArc">
              <a:avLst>
                <a:gd fmla="val 18900000" name="adj1"/>
                <a:gd fmla="val 2700000" name="adj2"/>
                <a:gd fmla="val 375" name="adj3"/>
              </a:avLst>
            </a:prstGeom>
            <a:noFill/>
            <a:ln cap="flat" cmpd="sng" w="12700">
              <a:solidFill>
                <a:srgbClr val="12983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483235" y="328443"/>
              <a:ext cx="6524750" cy="657229"/>
            </a:xfrm>
            <a:prstGeom prst="rect">
              <a:avLst/>
            </a:prstGeom>
            <a:gradFill>
              <a:gsLst>
                <a:gs pos="0">
                  <a:srgbClr val="6D6F70"/>
                </a:gs>
                <a:gs pos="50000">
                  <a:srgbClr val="585B5C"/>
                </a:gs>
                <a:gs pos="100000">
                  <a:srgbClr val="4D505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6"/>
            <p:cNvSpPr txBox="1"/>
            <p:nvPr/>
          </p:nvSpPr>
          <p:spPr>
            <a:xfrm>
              <a:off x="483235" y="328443"/>
              <a:ext cx="6524750" cy="657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521675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Step 1: Data Review</a:t>
              </a: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105649" y="258908"/>
              <a:ext cx="821536" cy="82153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rgbClr val="595B5D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860040" y="1314458"/>
              <a:ext cx="6147945" cy="657229"/>
            </a:xfrm>
            <a:prstGeom prst="rect">
              <a:avLst/>
            </a:prstGeom>
            <a:gradFill>
              <a:gsLst>
                <a:gs pos="0">
                  <a:srgbClr val="5C7781"/>
                </a:gs>
                <a:gs pos="50000">
                  <a:srgbClr val="3C6673"/>
                </a:gs>
                <a:gs pos="100000">
                  <a:srgbClr val="335A6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6"/>
            <p:cNvSpPr txBox="1"/>
            <p:nvPr/>
          </p:nvSpPr>
          <p:spPr>
            <a:xfrm>
              <a:off x="860040" y="1314458"/>
              <a:ext cx="6147945" cy="657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521675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Step 2: Strategic Plan Review</a:t>
              </a: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449271" y="1232304"/>
              <a:ext cx="821536" cy="82153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rgbClr val="40657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860040" y="2111772"/>
              <a:ext cx="6147945" cy="1034629"/>
            </a:xfrm>
            <a:prstGeom prst="rect">
              <a:avLst/>
            </a:prstGeom>
            <a:gradFill>
              <a:gsLst>
                <a:gs pos="0">
                  <a:srgbClr val="4F926B"/>
                </a:gs>
                <a:gs pos="50000">
                  <a:srgbClr val="248855"/>
                </a:gs>
                <a:gs pos="100000">
                  <a:srgbClr val="1C7B4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6"/>
            <p:cNvSpPr txBox="1"/>
            <p:nvPr/>
          </p:nvSpPr>
          <p:spPr>
            <a:xfrm>
              <a:off x="860040" y="2111772"/>
              <a:ext cx="6147945" cy="1034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521675" spcFirstLastPara="1" rIns="76200" wrap="square" tIns="76200">
              <a:noAutofit/>
            </a:bodyPr>
            <a:lstStyle/>
            <a:p>
              <a:pPr indent="-1200150" lvl="0" marL="12001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Step 3: Budget Parameters</a:t>
              </a:r>
              <a:endParaRPr/>
            </a:p>
            <a:p>
              <a:pPr indent="-171450" lvl="0" marL="131445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(Strategic Priorities)</a:t>
              </a: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449271" y="2218319"/>
              <a:ext cx="821536" cy="821536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rgbClr val="2A8457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483235" y="3286487"/>
              <a:ext cx="6524750" cy="657229"/>
            </a:xfrm>
            <a:prstGeom prst="rect">
              <a:avLst/>
            </a:prstGeom>
            <a:gradFill>
              <a:gsLst>
                <a:gs pos="0">
                  <a:srgbClr val="48A355"/>
                </a:gs>
                <a:gs pos="50000">
                  <a:srgbClr val="0C9D30"/>
                </a:gs>
                <a:gs pos="100000">
                  <a:srgbClr val="04902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6"/>
            <p:cNvSpPr txBox="1"/>
            <p:nvPr/>
          </p:nvSpPr>
          <p:spPr>
            <a:xfrm>
              <a:off x="483235" y="3286487"/>
              <a:ext cx="6524750" cy="6572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521675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3000"/>
                <a:buFont typeface="Calibri"/>
                <a:buNone/>
              </a:pPr>
              <a:r>
                <a:rPr b="0" i="0" lang="en-US" sz="3000" u="none" cap="none" strike="noStrik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Step 4: Budget Development Process</a:t>
              </a: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0" y="3149159"/>
              <a:ext cx="821536" cy="821536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9525">
              <a:solidFill>
                <a:srgbClr val="14973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descr="Image result for you are here" id="309" name="Google Shape;309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248589">
            <a:off x="3310224" y="4647596"/>
            <a:ext cx="1041613" cy="1492388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6"/>
          <p:cNvSpPr/>
          <p:nvPr/>
        </p:nvSpPr>
        <p:spPr>
          <a:xfrm>
            <a:off x="3309729" y="859203"/>
            <a:ext cx="6122505" cy="1699590"/>
          </a:xfrm>
          <a:prstGeom prst="rect">
            <a:avLst/>
          </a:prstGeom>
          <a:solidFill>
            <a:srgbClr val="0083A9"/>
          </a:solidFill>
          <a:ln cap="flat" cmpd="sng" w="12700">
            <a:solidFill>
              <a:srgbClr val="0083A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chemeClr val="accent1"/>
                </a:solidFill>
                <a:latin typeface="Overlock"/>
                <a:ea typeface="Overlock"/>
                <a:cs typeface="Overlock"/>
                <a:sym typeface="Overlock"/>
              </a:rPr>
              <a:t>YOUR SCHOOL STRATEGIC PLAN…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2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is your roadmap and your role.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It is your direction, your priorities, your vision,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your present, your future.</a:t>
            </a:r>
            <a:r>
              <a:rPr b="1" i="0" lang="en-US" sz="16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600" u="none" cap="none" strike="noStrike">
              <a:solidFill>
                <a:schemeClr val="lt2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11" name="Google Shape;311;p16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"/>
          <p:cNvSpPr txBox="1"/>
          <p:nvPr>
            <p:ph type="ctrTitle"/>
          </p:nvPr>
        </p:nvSpPr>
        <p:spPr>
          <a:xfrm>
            <a:off x="344045" y="89451"/>
            <a:ext cx="10002589" cy="89452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 sz="4000"/>
              <a:t>Budget Allocation Meeting</a:t>
            </a:r>
            <a:endParaRPr/>
          </a:p>
        </p:txBody>
      </p:sp>
      <p:sp>
        <p:nvSpPr>
          <p:cNvPr id="318" name="Google Shape;318;p17"/>
          <p:cNvSpPr txBox="1"/>
          <p:nvPr/>
        </p:nvSpPr>
        <p:spPr>
          <a:xfrm>
            <a:off x="999639" y="983973"/>
            <a:ext cx="9618664" cy="53870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635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endParaRPr/>
          </a:p>
          <a:p>
            <a:pPr indent="6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B5D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595B5D"/>
                </a:solidFill>
                <a:latin typeface="Arial"/>
                <a:ea typeface="Arial"/>
                <a:cs typeface="Arial"/>
                <a:sym typeface="Arial"/>
              </a:rPr>
              <a:t>During the first GO Team meeting the principal will </a:t>
            </a:r>
            <a:r>
              <a:rPr b="0" i="0" lang="en-US" sz="22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provide an overview of the budget and position allocations, request(s) for turnaround and/or signature program funds and review changes to the Gifted Services delivery model</a:t>
            </a:r>
            <a:r>
              <a:rPr b="0" i="0" lang="en-US" sz="2200" u="none" cap="none" strike="noStrike">
                <a:solidFill>
                  <a:srgbClr val="595B5D"/>
                </a:solidFill>
                <a:latin typeface="Arial"/>
                <a:ea typeface="Arial"/>
                <a:cs typeface="Arial"/>
                <a:sym typeface="Arial"/>
              </a:rPr>
              <a:t> (as needed)  </a:t>
            </a:r>
            <a:endParaRPr/>
          </a:p>
          <a:p>
            <a:pPr indent="0" lvl="0" marL="635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83A9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Why</a:t>
            </a:r>
            <a:endParaRPr b="1" i="0" sz="2800" u="sng" cap="none" strike="noStrike">
              <a:solidFill>
                <a:srgbClr val="0083A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6350" lvl="0" marL="571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B5D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595B5D"/>
                </a:solidFill>
                <a:latin typeface="Arial"/>
                <a:ea typeface="Arial"/>
                <a:cs typeface="Arial"/>
                <a:sym typeface="Arial"/>
              </a:rPr>
              <a:t>This meeting provides an opportunity for the principal and GO Team to ensure alignment on the school’s key strategic priorities, gain a deeper understanding of the budget and position allocations, discuss the proposed requests for signature program funds and provide input to drive the development of the draft budget. </a:t>
            </a:r>
            <a:endParaRPr b="0" i="0" sz="2200" u="none" cap="none" strike="noStrike">
              <a:solidFill>
                <a:srgbClr val="595B5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635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0083A9"/>
              </a:buClr>
              <a:buSzPts val="2800"/>
              <a:buFont typeface="Arial"/>
              <a:buNone/>
            </a:pPr>
            <a:r>
              <a:rPr b="1" i="0" lang="en-US" sz="2800" u="sng" cap="none" strike="noStrike">
                <a:solidFill>
                  <a:srgbClr val="0083A9"/>
                </a:solidFill>
                <a:latin typeface="Arial"/>
                <a:ea typeface="Arial"/>
                <a:cs typeface="Arial"/>
                <a:sym typeface="Arial"/>
              </a:rPr>
              <a:t>When</a:t>
            </a:r>
            <a:endParaRPr b="1" i="0" sz="2800" u="sng" cap="none" strike="noStrike">
              <a:solidFill>
                <a:srgbClr val="0083A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5207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B5D"/>
              </a:buClr>
              <a:buSzPts val="2200"/>
              <a:buFont typeface="Arial"/>
              <a:buNone/>
            </a:pPr>
            <a:r>
              <a:rPr b="0" i="0" lang="en-US" sz="2200" u="none" cap="none" strike="noStrike">
                <a:solidFill>
                  <a:srgbClr val="595B5D"/>
                </a:solidFill>
                <a:latin typeface="Arial"/>
                <a:ea typeface="Arial"/>
                <a:cs typeface="Arial"/>
                <a:sym typeface="Arial"/>
              </a:rPr>
              <a:t>January 16 – January 31</a:t>
            </a:r>
            <a:endParaRPr b="0" i="0" sz="2200" u="none" cap="none" strike="noStrike">
              <a:solidFill>
                <a:srgbClr val="595B5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17"/>
          <p:cNvSpPr txBox="1"/>
          <p:nvPr>
            <p:ph idx="11" type="ftr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8"/>
          <p:cNvSpPr txBox="1"/>
          <p:nvPr>
            <p:ph type="title"/>
          </p:nvPr>
        </p:nvSpPr>
        <p:spPr>
          <a:xfrm>
            <a:off x="811154" y="224407"/>
            <a:ext cx="10569634" cy="6899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FY26 Budget Development Process</a:t>
            </a:r>
            <a:endParaRPr/>
          </a:p>
        </p:txBody>
      </p:sp>
      <p:sp>
        <p:nvSpPr>
          <p:cNvPr id="326" name="Google Shape;326;p18"/>
          <p:cNvSpPr txBox="1"/>
          <p:nvPr/>
        </p:nvSpPr>
        <p:spPr>
          <a:xfrm>
            <a:off x="694446" y="914399"/>
            <a:ext cx="6035650" cy="5624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7E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627E"/>
                </a:solidFill>
                <a:latin typeface="Arial"/>
                <a:ea typeface="Arial"/>
                <a:cs typeface="Arial"/>
                <a:sym typeface="Arial"/>
              </a:rPr>
              <a:t>Principal’s Role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Design the budget and propose operational changes that can raise student achievement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Formulate strategies, implement and manage them at the school level 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on the day-to-day operations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 as the expert on the school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Hire quality instructional and support personnel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Collaborate with the GO Team on the use of school-level flexibility for position allocations, turnaround initiatives, and Signature Programs (NEW PROCESS FOR FY26)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15983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00627E"/>
              </a:buClr>
              <a:buSzPts val="2000"/>
              <a:buFont typeface="Arial"/>
              <a:buNone/>
            </a:pPr>
            <a:r>
              <a:rPr b="1" i="0" lang="en-US" sz="2000" u="sng" cap="none" strike="noStrike">
                <a:solidFill>
                  <a:srgbClr val="00627E"/>
                </a:solidFill>
                <a:latin typeface="Arial"/>
                <a:ea typeface="Arial"/>
                <a:cs typeface="Arial"/>
                <a:sym typeface="Arial"/>
              </a:rPr>
              <a:t>The GO Team’s Role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Focus on the big picture (</a:t>
            </a:r>
            <a:r>
              <a:rPr b="0" i="0" lang="en-US" sz="1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positions and resources, not people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Ensure that the budget is </a:t>
            </a:r>
            <a:r>
              <a:rPr b="0" i="0" lang="en-US" sz="1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aligned</a:t>
            </a:r>
            <a:r>
              <a:rPr b="0" i="0" lang="en-US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the school’s mission and vision and that </a:t>
            </a:r>
            <a:r>
              <a:rPr b="0" i="0" lang="en-US" sz="15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resources are allocated to support key strategic priorities</a:t>
            </a:r>
            <a:endParaRPr/>
          </a:p>
          <a:p>
            <a:pPr indent="-171450" lvl="0" marL="17145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SzPts val="1500"/>
              <a:buFont typeface="Arial"/>
              <a:buChar char="•"/>
            </a:pPr>
            <a:r>
              <a:rPr b="1" i="0" lang="en-US" sz="15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Collaborate with the Principal on the use of school-level flexibility for position allocations, turnaround initiatives, and Signature Programs (NEW PROCESS FOR FY26)</a:t>
            </a:r>
            <a:endParaRPr b="1" i="0" sz="1500" u="sng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7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59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59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5983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159839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327" name="Google Shape;327;p18"/>
          <p:cNvPicPr preferRelativeResize="0"/>
          <p:nvPr/>
        </p:nvPicPr>
        <p:blipFill rotWithShape="1">
          <a:blip r:embed="rId3">
            <a:alphaModFix/>
          </a:blip>
          <a:srcRect b="0" l="-1" r="49173" t="3534"/>
          <a:stretch/>
        </p:blipFill>
        <p:spPr>
          <a:xfrm>
            <a:off x="7258215" y="914399"/>
            <a:ext cx="4063798" cy="56242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328" name="Google Shape;328;p18"/>
          <p:cNvSpPr/>
          <p:nvPr/>
        </p:nvSpPr>
        <p:spPr>
          <a:xfrm rot="-2248755">
            <a:off x="8260734" y="793598"/>
            <a:ext cx="786776" cy="1612226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18"/>
          <p:cNvSpPr/>
          <p:nvPr/>
        </p:nvSpPr>
        <p:spPr>
          <a:xfrm rot="2126405">
            <a:off x="10369037" y="845045"/>
            <a:ext cx="744346" cy="1562707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18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297d209342_0_217"/>
          <p:cNvSpPr txBox="1"/>
          <p:nvPr/>
        </p:nvSpPr>
        <p:spPr>
          <a:xfrm>
            <a:off x="0" y="1803119"/>
            <a:ext cx="245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3297d209342_0_217"/>
          <p:cNvSpPr/>
          <p:nvPr/>
        </p:nvSpPr>
        <p:spPr>
          <a:xfrm>
            <a:off x="8103633" y="2461073"/>
            <a:ext cx="3446700" cy="1034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g3297d209342_0_217"/>
          <p:cNvSpPr/>
          <p:nvPr/>
        </p:nvSpPr>
        <p:spPr>
          <a:xfrm>
            <a:off x="8103624" y="3630922"/>
            <a:ext cx="3446700" cy="477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-Safety patrol/Restorative student leaders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-Restorative practice committee/Coach next year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-Develop student clubs with clear objectives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3297d209342_0_217"/>
          <p:cNvSpPr/>
          <p:nvPr/>
        </p:nvSpPr>
        <p:spPr>
          <a:xfrm>
            <a:off x="8103633" y="4416403"/>
            <a:ext cx="3446700" cy="9387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-IB Training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-Create pipeline for aspiring leaders through flexible master teacher teams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-Differentiated professional learning &amp; vertical monthly Teaming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-Clearly flesh out new teacher mentor program (Teacher rounds)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3297d209342_0_217"/>
          <p:cNvSpPr/>
          <p:nvPr/>
        </p:nvSpPr>
        <p:spPr>
          <a:xfrm>
            <a:off x="8103624" y="5653034"/>
            <a:ext cx="3446700" cy="70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-Monthly community engagement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coffees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-Student-Led restorative practice group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Quarterly student learning showcase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3297d209342_0_217"/>
          <p:cNvSpPr txBox="1"/>
          <p:nvPr/>
        </p:nvSpPr>
        <p:spPr>
          <a:xfrm>
            <a:off x="4782772" y="-16718"/>
            <a:ext cx="2450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F. A. Toomer</a:t>
            </a:r>
            <a:endParaRPr b="1" i="0" sz="14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Strategic Plan</a:t>
            </a:r>
            <a:endParaRPr b="1" i="0" sz="14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2021-2025</a:t>
            </a:r>
            <a:endParaRPr b="1" i="0" sz="14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1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(updated for </a:t>
            </a:r>
            <a:r>
              <a:rPr b="1" i="0" lang="en-US" sz="1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2025-2026)</a:t>
            </a:r>
            <a:endParaRPr b="1" i="0" sz="14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g3297d209342_0_217"/>
          <p:cNvSpPr txBox="1"/>
          <p:nvPr/>
        </p:nvSpPr>
        <p:spPr>
          <a:xfrm>
            <a:off x="-9468" y="605904"/>
            <a:ext cx="245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3297d209342_0_217"/>
          <p:cNvSpPr txBox="1"/>
          <p:nvPr/>
        </p:nvSpPr>
        <p:spPr>
          <a:xfrm>
            <a:off x="7995688" y="1786689"/>
            <a:ext cx="245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3297d209342_0_217"/>
          <p:cNvSpPr/>
          <p:nvPr/>
        </p:nvSpPr>
        <p:spPr>
          <a:xfrm>
            <a:off x="796529" y="910254"/>
            <a:ext cx="3291900" cy="794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the % of grades 3-5 students scoring proficient or above in reading from 25% to 35% by 2025</a:t>
            </a:r>
            <a:b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g3297d209342_0_217"/>
          <p:cNvSpPr/>
          <p:nvPr/>
        </p:nvSpPr>
        <p:spPr>
          <a:xfrm>
            <a:off x="4436051" y="920870"/>
            <a:ext cx="3291900" cy="780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the % of grades 3-5 students scoring proficient or above in math from 25% to 35% by</a:t>
            </a:r>
            <a:r>
              <a:rPr b="0" i="0" lang="en-US" sz="10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2025</a:t>
            </a:r>
            <a:endParaRPr b="0" i="0" sz="10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g3297d209342_0_217"/>
          <p:cNvSpPr/>
          <p:nvPr/>
        </p:nvSpPr>
        <p:spPr>
          <a:xfrm>
            <a:off x="8103631" y="926709"/>
            <a:ext cx="3291900" cy="780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Behavior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number of out of school suspensions will decrease from 29 days to 15 days by</a:t>
            </a:r>
            <a:r>
              <a:rPr b="0" i="0" lang="en-US" sz="10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2025</a:t>
            </a:r>
            <a:endParaRPr b="0" i="0" sz="10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g3297d209342_0_217"/>
          <p:cNvSpPr txBox="1"/>
          <p:nvPr>
            <p:ph idx="12" type="sldNum"/>
          </p:nvPr>
        </p:nvSpPr>
        <p:spPr>
          <a:xfrm>
            <a:off x="9368505" y="654239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fld id="{00000000-1234-1234-1234-123412341234}" type="slidenum">
              <a:rPr lang="en-US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8" name="Google Shape;348;g3297d209342_0_217"/>
          <p:cNvSpPr txBox="1"/>
          <p:nvPr/>
        </p:nvSpPr>
        <p:spPr>
          <a:xfrm>
            <a:off x="2670564" y="1808081"/>
            <a:ext cx="245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g3297d209342_0_217"/>
          <p:cNvSpPr/>
          <p:nvPr/>
        </p:nvSpPr>
        <p:spPr>
          <a:xfrm>
            <a:off x="2643996" y="2477255"/>
            <a:ext cx="3225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092" lvl="0" marL="22858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092" lvl="0" marL="22858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3297d209342_0_217"/>
          <p:cNvSpPr/>
          <p:nvPr/>
        </p:nvSpPr>
        <p:spPr>
          <a:xfrm>
            <a:off x="2658161" y="5074431"/>
            <a:ext cx="510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  Create and support a development path for all staff that includes school based leadership. 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 Foster a “whole adult” system of support.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10. Foster the culture of individualized support for all staff members. 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3297d209342_0_217"/>
          <p:cNvSpPr txBox="1"/>
          <p:nvPr/>
        </p:nvSpPr>
        <p:spPr>
          <a:xfrm>
            <a:off x="7307103" y="-51907"/>
            <a:ext cx="488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Toomer, we cultivate global citizens and life-long learners through inquiry, voice, choice, and agency. We provide a safe and equitable community that embraces diversity to inspire students to become critical agents of change.</a:t>
            </a:r>
            <a:endParaRPr b="1" i="1" sz="10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g3297d209342_0_217"/>
          <p:cNvSpPr txBox="1"/>
          <p:nvPr/>
        </p:nvSpPr>
        <p:spPr>
          <a:xfrm>
            <a:off x="54317" y="-14992"/>
            <a:ext cx="465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caring school embracing community, respect, honesty and hard work.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g3297d209342_0_217"/>
          <p:cNvSpPr/>
          <p:nvPr/>
        </p:nvSpPr>
        <p:spPr>
          <a:xfrm>
            <a:off x="70667" y="2455825"/>
            <a:ext cx="2450400" cy="938700"/>
          </a:xfrm>
          <a:prstGeom prst="rect">
            <a:avLst/>
          </a:prstGeom>
          <a:solidFill>
            <a:srgbClr val="6A6A6A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g3297d209342_0_217"/>
          <p:cNvSpPr/>
          <p:nvPr/>
        </p:nvSpPr>
        <p:spPr>
          <a:xfrm>
            <a:off x="70667" y="3616050"/>
            <a:ext cx="2450400" cy="780300"/>
          </a:xfrm>
          <a:prstGeom prst="rect">
            <a:avLst/>
          </a:prstGeom>
          <a:solidFill>
            <a:srgbClr val="006FA9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g3297d209342_0_217"/>
          <p:cNvSpPr/>
          <p:nvPr/>
        </p:nvSpPr>
        <p:spPr>
          <a:xfrm>
            <a:off x="70684" y="4643575"/>
            <a:ext cx="2450400" cy="780300"/>
          </a:xfrm>
          <a:prstGeom prst="rect">
            <a:avLst/>
          </a:prstGeom>
          <a:solidFill>
            <a:srgbClr val="DF6A35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3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3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g3297d209342_0_217"/>
          <p:cNvSpPr/>
          <p:nvPr/>
        </p:nvSpPr>
        <p:spPr>
          <a:xfrm>
            <a:off x="70684" y="5638131"/>
            <a:ext cx="2450400" cy="780300"/>
          </a:xfrm>
          <a:prstGeom prst="rect">
            <a:avLst/>
          </a:prstGeom>
          <a:solidFill>
            <a:srgbClr val="BF9000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3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3297d209342_0_217"/>
          <p:cNvSpPr/>
          <p:nvPr/>
        </p:nvSpPr>
        <p:spPr>
          <a:xfrm>
            <a:off x="2622696" y="5542451"/>
            <a:ext cx="51051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11. Create a mentorship programs for students and staff, students and students, students and parents. 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12. Foster a culture of staff, student, parent, and community voice. 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3297d209342_0_217"/>
          <p:cNvSpPr/>
          <p:nvPr/>
        </p:nvSpPr>
        <p:spPr>
          <a:xfrm>
            <a:off x="2622665" y="2405562"/>
            <a:ext cx="5105100" cy="15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Intentionally focus on closing the sub groups achievement gaps.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Implement research-based teaching strategies supported by student data. 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Create a system of supporting problem solving and action with students and staff through the lens of IB.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4.. Develop and implement a parent engagement plan, based on mutual communication and impact data. </a:t>
            </a:r>
            <a:endParaRPr b="1" i="0" sz="900" u="none" cap="none" strike="noStrike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5. Create and implement a system that promotes equitable practices in all areas of the school community. 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3297d209342_0_217"/>
          <p:cNvSpPr txBox="1"/>
          <p:nvPr/>
        </p:nvSpPr>
        <p:spPr>
          <a:xfrm>
            <a:off x="2618167" y="4135376"/>
            <a:ext cx="51141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 Foster a system of restorative practices that include students, staff, and families and all wrap around services.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Implement a robust wrap around program with clear goals, communication plan, and measurement structure.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g3297d209342_0_217"/>
          <p:cNvSpPr txBox="1"/>
          <p:nvPr/>
        </p:nvSpPr>
        <p:spPr>
          <a:xfrm>
            <a:off x="8064833" y="2393575"/>
            <a:ext cx="3524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-Weekly IB Unit Planning &amp; Reflection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-Mid-Year intervention Plans &amp; data review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-Equity Team/Monthly Meetings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-Intentional 360 instruction around individual learning gaps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-Develop conceptual learning &amp; implementing research based mathematical teaching &amp; learning  practices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g3297d209342_0_217"/>
          <p:cNvSpPr txBox="1"/>
          <p:nvPr>
            <p:ph type="title"/>
          </p:nvPr>
        </p:nvSpPr>
        <p:spPr>
          <a:xfrm>
            <a:off x="1675575" y="6317400"/>
            <a:ext cx="9310500" cy="11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Strategic Plan with rank priority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21"/>
          <p:cNvSpPr txBox="1"/>
          <p:nvPr>
            <p:ph type="title"/>
          </p:nvPr>
        </p:nvSpPr>
        <p:spPr>
          <a:xfrm>
            <a:off x="447556" y="214468"/>
            <a:ext cx="7766285" cy="689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FY 26 Budget Parameters</a:t>
            </a:r>
            <a:endParaRPr/>
          </a:p>
        </p:txBody>
      </p:sp>
      <p:graphicFrame>
        <p:nvGraphicFramePr>
          <p:cNvPr id="367" name="Google Shape;367;p21"/>
          <p:cNvGraphicFramePr/>
          <p:nvPr/>
        </p:nvGraphicFramePr>
        <p:xfrm>
          <a:off x="1964016" y="98367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{01FAA096-3ED4-43CF-B8AD-FCE2AF423C3F}</a:tableStyleId>
              </a:tblPr>
              <a:tblGrid>
                <a:gridCol w="4023350"/>
                <a:gridCol w="4023350"/>
              </a:tblGrid>
              <a:tr h="59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FY26 Ranked School Priorities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Rationale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35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b="1" lang="en-US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Intentionally focus on closing the sub groups achievement gaps.</a:t>
                      </a:r>
                      <a:endParaRPr sz="29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/>
                        <a:t>Our school growth continues to </a:t>
                      </a:r>
                      <a:r>
                        <a:rPr lang="en-US" sz="1750"/>
                        <a:t>outgrow</a:t>
                      </a:r>
                      <a:r>
                        <a:rPr lang="en-US" sz="1750"/>
                        <a:t> our subgroup outcomes. We must focus on creating opportunities for DEE and students labeled Black and Brown</a:t>
                      </a:r>
                      <a:endParaRPr sz="1750" u="none" cap="none" strike="noStrike"/>
                    </a:p>
                  </a:txBody>
                  <a:tcPr marT="45725" marB="45725" marR="91450" marL="91450"/>
                </a:tc>
              </a:tr>
              <a:tr h="1101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2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Implement research-based teaching strategies supported by student data. </a:t>
                      </a:r>
                      <a:endParaRPr sz="27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50"/>
                        <a:t>APS will be </a:t>
                      </a:r>
                      <a:r>
                        <a:rPr lang="en-US" sz="1450"/>
                        <a:t>receiving</a:t>
                      </a:r>
                      <a:r>
                        <a:rPr lang="en-US" sz="1450"/>
                        <a:t> a new ELA curriculum for the 25-26 school year and need to keep both Literacy Coaches. (The school will have to pick up the budget for one as this was previously covered by the district)</a:t>
                      </a:r>
                      <a:endParaRPr sz="1100"/>
                    </a:p>
                  </a:txBody>
                  <a:tcPr marT="45725" marB="45725" marR="91450" marL="91450"/>
                </a:tc>
              </a:tr>
              <a:tr h="21152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23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Create a system of supporting problem solving and action with students and staff through the lens of IB.</a:t>
                      </a:r>
                      <a:endParaRPr b="1" sz="23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5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/>
                        <a:t>This needs to be maintained. It has increased community </a:t>
                      </a:r>
                      <a:r>
                        <a:rPr lang="en-US" sz="1750"/>
                        <a:t>engagement</a:t>
                      </a:r>
                      <a:r>
                        <a:rPr lang="en-US" sz="1750"/>
                        <a:t>. Currently we are working on a method to measure impact. </a:t>
                      </a:r>
                      <a:endParaRPr sz="175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68" name="Google Shape;368;p21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9" name="Google Shape;369;p21"/>
          <p:cNvSpPr txBox="1"/>
          <p:nvPr>
            <p:ph idx="11" type="ftr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" name="Google Shape;374;p22"/>
          <p:cNvGraphicFramePr/>
          <p:nvPr/>
        </p:nvGraphicFramePr>
        <p:xfrm>
          <a:off x="1665136" y="10618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{01FAA096-3ED4-43CF-B8AD-FCE2AF423C3F}</a:tableStyleId>
              </a:tblPr>
              <a:tblGrid>
                <a:gridCol w="4023350"/>
                <a:gridCol w="4023350"/>
              </a:tblGrid>
              <a:tr h="59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FY26 School Priorities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5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Rationale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35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900"/>
                        <a:buFont typeface="Arial"/>
                        <a:buNone/>
                      </a:pPr>
                      <a:r>
                        <a:rPr b="1" lang="en-US" sz="2200">
                          <a:highlight>
                            <a:srgbClr val="FFFF00"/>
                          </a:highlight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.. Develop and implement a parent engagement plan, based on mutual communication and impact data.</a:t>
                      </a:r>
                      <a:endParaRPr sz="27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New priority. 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101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Foster a system of restorative practices that include students, staff, and families and all wrap around services.</a:t>
                      </a:r>
                      <a:endParaRPr b="1"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Maintain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10162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8.  Create and support a development path for all staff that includes school based leadership. </a:t>
                      </a:r>
                      <a:r>
                        <a:rPr b="1" lang="en-US" sz="1800"/>
                        <a:t>  </a:t>
                      </a:r>
                      <a:endParaRPr b="1" sz="180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/>
                        <a:t>This has been effective at retaining quality staff at Toomer. </a:t>
                      </a:r>
                      <a:endParaRPr sz="1750" u="none" cap="none" strike="noStrike"/>
                    </a:p>
                  </a:txBody>
                  <a:tcPr marT="45725" marB="45725" marR="91450" marL="91450"/>
                </a:tc>
              </a:tr>
              <a:tr h="82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5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5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375" name="Google Shape;375;p22"/>
          <p:cNvSpPr txBox="1"/>
          <p:nvPr>
            <p:ph type="title"/>
          </p:nvPr>
        </p:nvSpPr>
        <p:spPr>
          <a:xfrm>
            <a:off x="447556" y="214468"/>
            <a:ext cx="7766285" cy="6899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FY 26 Budget Parameters</a:t>
            </a:r>
            <a:endParaRPr/>
          </a:p>
        </p:txBody>
      </p:sp>
      <p:sp>
        <p:nvSpPr>
          <p:cNvPr id="376" name="Google Shape;376;p22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22"/>
          <p:cNvSpPr txBox="1"/>
          <p:nvPr>
            <p:ph idx="11" type="ftr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3"/>
          <p:cNvSpPr txBox="1"/>
          <p:nvPr>
            <p:ph type="title"/>
          </p:nvPr>
        </p:nvSpPr>
        <p:spPr>
          <a:xfrm>
            <a:off x="1467168" y="695739"/>
            <a:ext cx="6400800" cy="3615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</a:pPr>
            <a:r>
              <a:rPr lang="en-US"/>
              <a:t>Discussion of Budget Allocation</a:t>
            </a:r>
            <a:endParaRPr/>
          </a:p>
        </p:txBody>
      </p:sp>
      <p:sp>
        <p:nvSpPr>
          <p:cNvPr id="384" name="Google Shape;384;p23"/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23"/>
          <p:cNvSpPr txBox="1"/>
          <p:nvPr>
            <p:ph idx="12" type="sldNum"/>
          </p:nvPr>
        </p:nvSpPr>
        <p:spPr>
          <a:xfrm>
            <a:off x="9377844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4"/>
          <p:cNvSpPr txBox="1"/>
          <p:nvPr>
            <p:ph type="title"/>
          </p:nvPr>
        </p:nvSpPr>
        <p:spPr>
          <a:xfrm>
            <a:off x="811184" y="621973"/>
            <a:ext cx="6275416" cy="6800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Executive Summary</a:t>
            </a:r>
            <a:endParaRPr/>
          </a:p>
        </p:txBody>
      </p:sp>
      <p:grpSp>
        <p:nvGrpSpPr>
          <p:cNvPr id="391" name="Google Shape;391;p24"/>
          <p:cNvGrpSpPr/>
          <p:nvPr/>
        </p:nvGrpSpPr>
        <p:grpSpPr>
          <a:xfrm>
            <a:off x="567195" y="1498809"/>
            <a:ext cx="7323296" cy="4503641"/>
            <a:chOff x="-28639" y="196783"/>
            <a:chExt cx="7323296" cy="4503641"/>
          </a:xfrm>
        </p:grpSpPr>
        <p:sp>
          <p:nvSpPr>
            <p:cNvPr id="392" name="Google Shape;392;p24"/>
            <p:cNvSpPr/>
            <p:nvPr/>
          </p:nvSpPr>
          <p:spPr>
            <a:xfrm>
              <a:off x="-28639" y="196783"/>
              <a:ext cx="7266019" cy="932567"/>
            </a:xfrm>
            <a:prstGeom prst="roundRect">
              <a:avLst>
                <a:gd fmla="val 10000" name="adj"/>
              </a:avLst>
            </a:prstGeom>
            <a:solidFill>
              <a:srgbClr val="B1CD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24"/>
            <p:cNvSpPr/>
            <p:nvPr/>
          </p:nvSpPr>
          <p:spPr>
            <a:xfrm>
              <a:off x="140893" y="508946"/>
              <a:ext cx="308845" cy="30824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4"/>
            <p:cNvSpPr/>
            <p:nvPr/>
          </p:nvSpPr>
          <p:spPr>
            <a:xfrm>
              <a:off x="619272" y="381639"/>
              <a:ext cx="6588159" cy="61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4"/>
            <p:cNvSpPr txBox="1"/>
            <p:nvPr/>
          </p:nvSpPr>
          <p:spPr>
            <a:xfrm>
              <a:off x="619272" y="381639"/>
              <a:ext cx="6588159" cy="61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850" lIns="64850" spcFirstLastPara="1" rIns="64850" wrap="square" tIns="64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This budget represents an investment plan for our school’s students, employees and the community as a whole.</a:t>
              </a:r>
              <a:endParaRPr/>
            </a:p>
          </p:txBody>
        </p:sp>
        <p:sp>
          <p:nvSpPr>
            <p:cNvPr id="396" name="Google Shape;396;p24"/>
            <p:cNvSpPr/>
            <p:nvPr/>
          </p:nvSpPr>
          <p:spPr>
            <a:xfrm>
              <a:off x="-28639" y="1282596"/>
              <a:ext cx="7266019" cy="871446"/>
            </a:xfrm>
            <a:prstGeom prst="roundRect">
              <a:avLst>
                <a:gd fmla="val 10000" name="adj"/>
              </a:avLst>
            </a:prstGeom>
            <a:solidFill>
              <a:srgbClr val="B1CD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4"/>
            <p:cNvSpPr/>
            <p:nvPr/>
          </p:nvSpPr>
          <p:spPr>
            <a:xfrm>
              <a:off x="140893" y="1564198"/>
              <a:ext cx="308845" cy="30824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4"/>
            <p:cNvSpPr/>
            <p:nvPr/>
          </p:nvSpPr>
          <p:spPr>
            <a:xfrm>
              <a:off x="619272" y="1438099"/>
              <a:ext cx="6588159" cy="61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24"/>
            <p:cNvSpPr txBox="1"/>
            <p:nvPr/>
          </p:nvSpPr>
          <p:spPr>
            <a:xfrm>
              <a:off x="619272" y="1438099"/>
              <a:ext cx="6588159" cy="61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850" lIns="64850" spcFirstLastPara="1" rIns="64850" wrap="square" tIns="64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budget recommendations are tied directly to the school’s strategic vision and direction.</a:t>
              </a:r>
              <a:endParaRPr/>
            </a:p>
          </p:txBody>
        </p:sp>
        <p:sp>
          <p:nvSpPr>
            <p:cNvPr id="400" name="Google Shape;400;p24"/>
            <p:cNvSpPr/>
            <p:nvPr/>
          </p:nvSpPr>
          <p:spPr>
            <a:xfrm>
              <a:off x="-28639" y="2307288"/>
              <a:ext cx="7266019" cy="855389"/>
            </a:xfrm>
            <a:prstGeom prst="roundRect">
              <a:avLst>
                <a:gd fmla="val 10000" name="adj"/>
              </a:avLst>
            </a:prstGeom>
            <a:solidFill>
              <a:srgbClr val="B1CD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4"/>
            <p:cNvSpPr/>
            <p:nvPr/>
          </p:nvSpPr>
          <p:spPr>
            <a:xfrm>
              <a:off x="140893" y="2580861"/>
              <a:ext cx="308845" cy="30824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4"/>
            <p:cNvSpPr/>
            <p:nvPr/>
          </p:nvSpPr>
          <p:spPr>
            <a:xfrm>
              <a:off x="619272" y="2454762"/>
              <a:ext cx="6588159" cy="61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4"/>
            <p:cNvSpPr txBox="1"/>
            <p:nvPr/>
          </p:nvSpPr>
          <p:spPr>
            <a:xfrm>
              <a:off x="619272" y="2454762"/>
              <a:ext cx="6588159" cy="61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850" lIns="64850" spcFirstLastPara="1" rIns="64850" wrap="square" tIns="64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proposed budget for the general operations of the school are reflected at $_</a:t>
              </a:r>
              <a:r>
                <a:rPr b="1" lang="en-US" sz="1800">
                  <a:solidFill>
                    <a:schemeClr val="dk1"/>
                  </a:solidFill>
                </a:rPr>
                <a:t>9,025,689__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___</a:t>
              </a:r>
              <a:endParaRPr/>
            </a:p>
          </p:txBody>
        </p:sp>
        <p:sp>
          <p:nvSpPr>
            <p:cNvPr id="404" name="Google Shape;404;p24"/>
            <p:cNvSpPr/>
            <p:nvPr/>
          </p:nvSpPr>
          <p:spPr>
            <a:xfrm>
              <a:off x="-28639" y="3315923"/>
              <a:ext cx="7266019" cy="1384501"/>
            </a:xfrm>
            <a:prstGeom prst="roundRect">
              <a:avLst>
                <a:gd fmla="val 10000" name="adj"/>
              </a:avLst>
            </a:prstGeom>
            <a:solidFill>
              <a:srgbClr val="B1CDB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24"/>
            <p:cNvSpPr/>
            <p:nvPr/>
          </p:nvSpPr>
          <p:spPr>
            <a:xfrm>
              <a:off x="140893" y="3854052"/>
              <a:ext cx="308845" cy="30824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4"/>
            <p:cNvSpPr/>
            <p:nvPr/>
          </p:nvSpPr>
          <p:spPr>
            <a:xfrm>
              <a:off x="532044" y="3727953"/>
              <a:ext cx="6762613" cy="61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24"/>
            <p:cNvSpPr txBox="1"/>
            <p:nvPr/>
          </p:nvSpPr>
          <p:spPr>
            <a:xfrm>
              <a:off x="532044" y="3727953"/>
              <a:ext cx="6762613" cy="6129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4850" lIns="64850" spcFirstLastPara="1" rIns="64850" wrap="square" tIns="648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This investment plan for FY26 accommodates a student population that is projected to be __474___ students, which is a increase/decrease of ___</a:t>
              </a:r>
              <a:r>
                <a:rPr lang="en-US" sz="1800">
                  <a:solidFill>
                    <a:schemeClr val="dk1"/>
                  </a:solidFill>
                </a:rPr>
                <a:t>35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___ students from </a:t>
              </a:r>
              <a:r>
                <a:rPr lang="en-US" sz="18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FY25</a:t>
              </a:r>
              <a:r>
                <a:rPr lang="en-US"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/>
            </a:p>
          </p:txBody>
        </p:sp>
      </p:grpSp>
      <p:sp>
        <p:nvSpPr>
          <p:cNvPr id="408" name="Google Shape;408;p24"/>
          <p:cNvSpPr txBox="1"/>
          <p:nvPr>
            <p:ph idx="12" type="sldNum"/>
          </p:nvPr>
        </p:nvSpPr>
        <p:spPr>
          <a:xfrm>
            <a:off x="9378858" y="63988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5"/>
          <p:cNvSpPr txBox="1"/>
          <p:nvPr>
            <p:ph type="title"/>
          </p:nvPr>
        </p:nvSpPr>
        <p:spPr>
          <a:xfrm>
            <a:off x="736896" y="121620"/>
            <a:ext cx="10718207" cy="600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School Allocation Tab Overview</a:t>
            </a:r>
            <a:endParaRPr/>
          </a:p>
        </p:txBody>
      </p:sp>
      <p:sp>
        <p:nvSpPr>
          <p:cNvPr id="415" name="Google Shape;415;p25"/>
          <p:cNvSpPr txBox="1"/>
          <p:nvPr/>
        </p:nvSpPr>
        <p:spPr>
          <a:xfrm>
            <a:off x="1352907" y="776181"/>
            <a:ext cx="971588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Allocation Tab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has 3 tables that show the allocations for </a:t>
            </a:r>
            <a:r>
              <a:rPr b="1"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FY26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1"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FY25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the</a:t>
            </a:r>
            <a:r>
              <a:rPr b="1"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Change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each area.  This helps you understand how our school earned funds and positions for FY26 in comparison to FY25, and how changes in each line impact our overall school budget.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5"/>
          <p:cNvSpPr txBox="1"/>
          <p:nvPr>
            <p:ph idx="12" type="sldNum"/>
          </p:nvPr>
        </p:nvSpPr>
        <p:spPr>
          <a:xfrm>
            <a:off x="9356655" y="64665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7" name="Google Shape;417;p25"/>
          <p:cNvSpPr txBox="1"/>
          <p:nvPr>
            <p:ph idx="11" type="ftr"/>
          </p:nvPr>
        </p:nvSpPr>
        <p:spPr>
          <a:xfrm>
            <a:off x="9967294" y="6451961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  <p:pic>
        <p:nvPicPr>
          <p:cNvPr id="418" name="Google Shape;41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75500" y="1753525"/>
            <a:ext cx="8640976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25"/>
          <p:cNvSpPr/>
          <p:nvPr/>
        </p:nvSpPr>
        <p:spPr>
          <a:xfrm>
            <a:off x="1841508" y="1753515"/>
            <a:ext cx="2867292" cy="407862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5"/>
          <p:cNvSpPr/>
          <p:nvPr/>
        </p:nvSpPr>
        <p:spPr>
          <a:xfrm>
            <a:off x="8545783" y="1753515"/>
            <a:ext cx="1192698" cy="407862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5"/>
          <p:cNvSpPr/>
          <p:nvPr/>
        </p:nvSpPr>
        <p:spPr>
          <a:xfrm>
            <a:off x="5028505" y="1753537"/>
            <a:ext cx="2764206" cy="407862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 txBox="1"/>
          <p:nvPr>
            <p:ph type="title"/>
          </p:nvPr>
        </p:nvSpPr>
        <p:spPr>
          <a:xfrm>
            <a:off x="4702610" y="145914"/>
            <a:ext cx="2786780" cy="64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49" name="Google Shape;149;p2"/>
          <p:cNvSpPr txBox="1"/>
          <p:nvPr>
            <p:ph idx="1" type="body"/>
          </p:nvPr>
        </p:nvSpPr>
        <p:spPr>
          <a:xfrm>
            <a:off x="791306" y="466421"/>
            <a:ext cx="6400800" cy="56653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501650" lvl="0" marL="40005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Call to order</a:t>
            </a:r>
            <a:endParaRPr b="1"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1650" lvl="0" marL="40005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Roll Call; Establish Quorum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1650" lvl="0" marL="40005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Action Items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58800" lvl="1" marL="85725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1600"/>
              <a:buFont typeface="Calibri"/>
              <a:buAutoNum type="alpha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Approval of Agenda: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>
              <a:solidFill>
                <a:srgbClr val="0083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58800" lvl="1" marL="85725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1600"/>
              <a:buFont typeface="Calibri"/>
              <a:buAutoNum type="alpha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Approval of Previous Minutes: </a:t>
            </a:r>
            <a:endParaRPr sz="1600">
              <a:solidFill>
                <a:srgbClr val="0083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1650" lvl="0" marL="40005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83A9"/>
              </a:buClr>
              <a:buSzPts val="1600"/>
              <a:buFont typeface="Calibri"/>
              <a:buAutoNum type="roman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Items </a:t>
            </a:r>
            <a:endParaRPr sz="1600">
              <a:solidFill>
                <a:srgbClr val="0083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58800" lvl="1" marL="85725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Budget Meeting Schedule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LcPeriod"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and update meeting calendar (</a:t>
            </a: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necessary</a:t>
            </a: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to meet District’s timeline </a:t>
            </a:r>
            <a:r>
              <a:rPr i="1" lang="en-US" sz="1600">
                <a:solidFill>
                  <a:srgbClr val="0083A9"/>
                </a:solidFill>
                <a:latin typeface="Calibri"/>
                <a:ea typeface="Calibri"/>
                <a:cs typeface="Calibri"/>
                <a:sym typeface="Calibri"/>
              </a:rPr>
              <a:t>(draft budget must be completed by February 14 and approval meeting cannot be held until after the Staffing Conference)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58800" lvl="1" marL="85725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Budget Allocation Presentation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58800" lvl="0" marL="40005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Items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58800" lvl="1" marL="85725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Principal’s Report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L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CCRPI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58800" lvl="1" marL="85725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Committee Reports </a:t>
            </a:r>
            <a:endParaRPr i="1" sz="1600">
              <a:solidFill>
                <a:srgbClr val="0083A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15900" lvl="2" marL="137160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LcPeriod"/>
            </a:pPr>
            <a:r>
              <a:rPr i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Uniform Committee</a:t>
            </a:r>
            <a:endParaRPr i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58800" lvl="1" marL="85725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alpha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Cluster Advisory Meeting Report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58800" lvl="0" marL="40005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Announcements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58800" lvl="0" marL="40005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 Comment 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58800" lvl="0" marL="40005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AutoNum type="romanUcPeriod"/>
            </a:pPr>
            <a:r>
              <a:rPr b="1"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Adjournment</a:t>
            </a:r>
            <a:endParaRPr b="1"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 b="1">
              <a:solidFill>
                <a:schemeClr val="dk2"/>
              </a:solidFill>
            </a:endParaRPr>
          </a:p>
        </p:txBody>
      </p:sp>
      <p:sp>
        <p:nvSpPr>
          <p:cNvPr id="150" name="Google Shape;150;p2"/>
          <p:cNvSpPr txBox="1"/>
          <p:nvPr>
            <p:ph idx="12" type="sldNum"/>
          </p:nvPr>
        </p:nvSpPr>
        <p:spPr>
          <a:xfrm>
            <a:off x="9247215" y="6382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6"/>
          <p:cNvSpPr txBox="1"/>
          <p:nvPr>
            <p:ph type="title"/>
          </p:nvPr>
        </p:nvSpPr>
        <p:spPr>
          <a:xfrm>
            <a:off x="115446" y="0"/>
            <a:ext cx="10569630" cy="586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Toomer SSF Allocations</a:t>
            </a:r>
            <a:endParaRPr/>
          </a:p>
        </p:txBody>
      </p:sp>
      <p:sp>
        <p:nvSpPr>
          <p:cNvPr id="427" name="Google Shape;427;p26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8" name="Google Shape;428;p26"/>
          <p:cNvSpPr txBox="1"/>
          <p:nvPr>
            <p:ph idx="4294967295" type="ftr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FY26 Budget Allocation</a:t>
            </a:r>
            <a:endParaRPr/>
          </a:p>
        </p:txBody>
      </p:sp>
      <p:pic>
        <p:nvPicPr>
          <p:cNvPr id="429" name="Google Shape;42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6625" y="71175"/>
            <a:ext cx="3656925" cy="6636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7"/>
          <p:cNvSpPr txBox="1"/>
          <p:nvPr>
            <p:ph type="title"/>
          </p:nvPr>
        </p:nvSpPr>
        <p:spPr>
          <a:xfrm>
            <a:off x="115446" y="0"/>
            <a:ext cx="10569630" cy="675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Toomer Additional Earnings</a:t>
            </a:r>
            <a:endParaRPr/>
          </a:p>
        </p:txBody>
      </p:sp>
      <p:sp>
        <p:nvSpPr>
          <p:cNvPr id="435" name="Google Shape;435;p27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6" name="Google Shape;436;p27"/>
          <p:cNvSpPr txBox="1"/>
          <p:nvPr>
            <p:ph idx="4294967295" type="ftr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FY26 Budget Allocation</a:t>
            </a:r>
            <a:endParaRPr/>
          </a:p>
        </p:txBody>
      </p:sp>
      <p:pic>
        <p:nvPicPr>
          <p:cNvPr id="437" name="Google Shape;4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9088" y="890421"/>
            <a:ext cx="5202346" cy="562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8"/>
          <p:cNvSpPr txBox="1"/>
          <p:nvPr>
            <p:ph type="title"/>
          </p:nvPr>
        </p:nvSpPr>
        <p:spPr>
          <a:xfrm>
            <a:off x="736896" y="121620"/>
            <a:ext cx="10718207" cy="600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Summary Tab Overview</a:t>
            </a:r>
            <a:endParaRPr/>
          </a:p>
        </p:txBody>
      </p:sp>
      <p:sp>
        <p:nvSpPr>
          <p:cNvPr id="444" name="Google Shape;444;p28"/>
          <p:cNvSpPr txBox="1"/>
          <p:nvPr/>
        </p:nvSpPr>
        <p:spPr>
          <a:xfrm>
            <a:off x="7542530" y="901606"/>
            <a:ext cx="4381421" cy="55245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Summary Tab provides a summary of the staff in our school. The columns show how many positions are: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</a:pPr>
            <a:r>
              <a:rPr b="1" lang="en-US" sz="1600" u="sng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Earned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positions allocated by district departments. There is no school-level flexibility with these positions. 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</a:pPr>
            <a:r>
              <a:rPr b="1" lang="en-US" sz="1600" u="sng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Funded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District’s recommended staffing for positions where there is school-level flexibility with staffing the position.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</a:pPr>
            <a:r>
              <a:rPr b="1" lang="en-US" sz="1600" u="sng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Staffed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This shows how the position is currently staffed at the school.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</a:pPr>
            <a:r>
              <a:rPr b="1" lang="en-US" sz="1600" u="sng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Difference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—This shows the difference between the recommendation in the Funded column and the Staffed Column.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</a:pPr>
            <a:r>
              <a:rPr b="1" lang="en-US" sz="1600" u="sng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Comments:</a:t>
            </a: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principal must provide comments if there is a difference in what is Funded and Staffed. </a:t>
            </a:r>
            <a:r>
              <a:rPr lang="en-US" sz="16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Principals and GO Teams will discuss the rationale provided for the Comments section. 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9525" lvl="0" marL="111125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r>
              <a:t/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28"/>
          <p:cNvSpPr txBox="1"/>
          <p:nvPr>
            <p:ph idx="12" type="sldNum"/>
          </p:nvPr>
        </p:nvSpPr>
        <p:spPr>
          <a:xfrm>
            <a:off x="9356655" y="64665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6" name="Google Shape;446;p28"/>
          <p:cNvSpPr txBox="1"/>
          <p:nvPr>
            <p:ph idx="11" type="ftr"/>
          </p:nvPr>
        </p:nvSpPr>
        <p:spPr>
          <a:xfrm>
            <a:off x="9907005" y="6472058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  <p:pic>
        <p:nvPicPr>
          <p:cNvPr id="447" name="Google Shape;44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4546"/>
            <a:ext cx="7237725" cy="521685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8"/>
          <p:cNvSpPr/>
          <p:nvPr/>
        </p:nvSpPr>
        <p:spPr>
          <a:xfrm>
            <a:off x="2358616" y="865750"/>
            <a:ext cx="496962" cy="209304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8"/>
          <p:cNvSpPr/>
          <p:nvPr/>
        </p:nvSpPr>
        <p:spPr>
          <a:xfrm>
            <a:off x="3047398" y="801148"/>
            <a:ext cx="496962" cy="209304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28"/>
          <p:cNvSpPr/>
          <p:nvPr/>
        </p:nvSpPr>
        <p:spPr>
          <a:xfrm>
            <a:off x="3736165" y="865750"/>
            <a:ext cx="496962" cy="209304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28"/>
          <p:cNvSpPr/>
          <p:nvPr/>
        </p:nvSpPr>
        <p:spPr>
          <a:xfrm>
            <a:off x="4584661" y="865751"/>
            <a:ext cx="496962" cy="209304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28"/>
          <p:cNvSpPr/>
          <p:nvPr/>
        </p:nvSpPr>
        <p:spPr>
          <a:xfrm>
            <a:off x="6096001" y="874551"/>
            <a:ext cx="843156" cy="191700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9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8" name="Google Shape;458;p29"/>
          <p:cNvSpPr txBox="1"/>
          <p:nvPr>
            <p:ph idx="4294967295" type="ftr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FY26 Budget Allocation</a:t>
            </a:r>
            <a:endParaRPr/>
          </a:p>
        </p:txBody>
      </p:sp>
      <p:pic>
        <p:nvPicPr>
          <p:cNvPr id="459" name="Google Shape;4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192257" cy="6705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0"/>
          <p:cNvSpPr txBox="1"/>
          <p:nvPr>
            <p:ph idx="4294967295" type="ftr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FY26 Budget Allocation</a:t>
            </a:r>
            <a:endParaRPr/>
          </a:p>
        </p:txBody>
      </p:sp>
      <p:sp>
        <p:nvSpPr>
          <p:cNvPr id="465" name="Google Shape;465;p30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66" name="Google Shape;46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91024" cy="6552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1"/>
          <p:cNvSpPr txBox="1"/>
          <p:nvPr>
            <p:ph idx="4294967295" type="ftr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FY26 Budget Allocation</a:t>
            </a:r>
            <a:endParaRPr/>
          </a:p>
        </p:txBody>
      </p:sp>
      <p:sp>
        <p:nvSpPr>
          <p:cNvPr id="472" name="Google Shape;472;p31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73" name="Google Shape;4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0826287" cy="571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32"/>
          <p:cNvSpPr txBox="1"/>
          <p:nvPr>
            <p:ph idx="4294967295" type="ftr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FY26 Budget Allocation</a:t>
            </a:r>
            <a:endParaRPr/>
          </a:p>
        </p:txBody>
      </p:sp>
      <p:sp>
        <p:nvSpPr>
          <p:cNvPr id="479" name="Google Shape;479;p32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0" name="Google Shape;48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466726" cy="655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4"/>
          <p:cNvSpPr txBox="1"/>
          <p:nvPr>
            <p:ph type="title"/>
          </p:nvPr>
        </p:nvSpPr>
        <p:spPr>
          <a:xfrm>
            <a:off x="736896" y="121620"/>
            <a:ext cx="10718207" cy="6005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Non-Staffing Tab Overview</a:t>
            </a:r>
            <a:endParaRPr/>
          </a:p>
        </p:txBody>
      </p:sp>
      <p:sp>
        <p:nvSpPr>
          <p:cNvPr id="487" name="Google Shape;487;p34"/>
          <p:cNvSpPr txBox="1"/>
          <p:nvPr/>
        </p:nvSpPr>
        <p:spPr>
          <a:xfrm>
            <a:off x="7018195" y="1155979"/>
            <a:ext cx="4596599" cy="5432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b="1"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Non-Staffing Tab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shows how funds are allocated for non-staff items in the school. There is school-level flexibility for most of these items. The tab has columns for: 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1" lang="en-US" sz="18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Recommended—</a:t>
            </a:r>
            <a:r>
              <a:rPr lang="en-US"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District’s recommended amount to spend on the line item. </a:t>
            </a:r>
            <a:endParaRPr/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b="1" lang="en-US" sz="18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Allocation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This shows how much money has been allocated towards the line item.</a:t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b="1" lang="en-US" sz="18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Difference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—This shows the difference between the recommended amount and the allocation.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85750" lvl="0" marL="28575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</a:pPr>
            <a:r>
              <a:rPr b="1" lang="en-US" sz="1800" u="sng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Notes:</a:t>
            </a: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principal must provide comments if there is a difference in what is Recommended and what is Allocated. </a:t>
            </a:r>
            <a:r>
              <a:rPr lang="en-US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Principals and GO Teams will discuss the rationale for the notes section. </a:t>
            </a:r>
            <a:endParaRPr sz="18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34"/>
          <p:cNvSpPr txBox="1"/>
          <p:nvPr>
            <p:ph idx="12" type="sldNum"/>
          </p:nvPr>
        </p:nvSpPr>
        <p:spPr>
          <a:xfrm>
            <a:off x="9356655" y="646657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9" name="Google Shape;489;p34"/>
          <p:cNvSpPr txBox="1"/>
          <p:nvPr>
            <p:ph idx="11" type="ftr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  <p:pic>
        <p:nvPicPr>
          <p:cNvPr id="490" name="Google Shape;49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020346"/>
            <a:ext cx="6713395" cy="5005152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p34"/>
          <p:cNvSpPr/>
          <p:nvPr/>
        </p:nvSpPr>
        <p:spPr>
          <a:xfrm>
            <a:off x="3106562" y="1020353"/>
            <a:ext cx="805086" cy="209304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34"/>
          <p:cNvSpPr/>
          <p:nvPr/>
        </p:nvSpPr>
        <p:spPr>
          <a:xfrm>
            <a:off x="2494710" y="1022861"/>
            <a:ext cx="496962" cy="209304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4"/>
          <p:cNvSpPr/>
          <p:nvPr/>
        </p:nvSpPr>
        <p:spPr>
          <a:xfrm>
            <a:off x="3911644" y="1016247"/>
            <a:ext cx="392688" cy="217512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4"/>
          <p:cNvSpPr/>
          <p:nvPr/>
        </p:nvSpPr>
        <p:spPr>
          <a:xfrm>
            <a:off x="5338572" y="1020349"/>
            <a:ext cx="496962" cy="209304"/>
          </a:xfrm>
          <a:prstGeom prst="flowChartTerminator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5"/>
          <p:cNvSpPr txBox="1"/>
          <p:nvPr>
            <p:ph idx="4294967295" type="ftr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FY26 Budget Allocation</a:t>
            </a:r>
            <a:endParaRPr/>
          </a:p>
        </p:txBody>
      </p:sp>
      <p:sp>
        <p:nvSpPr>
          <p:cNvPr id="500" name="Google Shape;500;p35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01" name="Google Shape;501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026125" cy="6398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7"/>
          <p:cNvSpPr txBox="1"/>
          <p:nvPr>
            <p:ph type="title"/>
          </p:nvPr>
        </p:nvSpPr>
        <p:spPr>
          <a:xfrm>
            <a:off x="210915" y="202369"/>
            <a:ext cx="8180412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Signature and Turnaround Fund Process Overview</a:t>
            </a:r>
            <a:endParaRPr/>
          </a:p>
        </p:txBody>
      </p:sp>
      <p:grpSp>
        <p:nvGrpSpPr>
          <p:cNvPr id="507" name="Google Shape;507;p37"/>
          <p:cNvGrpSpPr/>
          <p:nvPr/>
        </p:nvGrpSpPr>
        <p:grpSpPr>
          <a:xfrm>
            <a:off x="1223834" y="1373833"/>
            <a:ext cx="9468826" cy="4312762"/>
            <a:chOff x="467930" y="280"/>
            <a:chExt cx="9468826" cy="4312762"/>
          </a:xfrm>
        </p:grpSpPr>
        <p:sp>
          <p:nvSpPr>
            <p:cNvPr id="508" name="Google Shape;508;p37"/>
            <p:cNvSpPr/>
            <p:nvPr/>
          </p:nvSpPr>
          <p:spPr>
            <a:xfrm>
              <a:off x="467930" y="280"/>
              <a:ext cx="1711306" cy="666315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37"/>
            <p:cNvSpPr/>
            <p:nvPr/>
          </p:nvSpPr>
          <p:spPr>
            <a:xfrm>
              <a:off x="588935" y="744379"/>
              <a:ext cx="4311566" cy="596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37"/>
            <p:cNvSpPr txBox="1"/>
            <p:nvPr/>
          </p:nvSpPr>
          <p:spPr>
            <a:xfrm>
              <a:off x="588935" y="744379"/>
              <a:ext cx="4311566" cy="596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1" lang="en-US" sz="32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Overview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37"/>
            <p:cNvSpPr/>
            <p:nvPr/>
          </p:nvSpPr>
          <p:spPr>
            <a:xfrm>
              <a:off x="539223" y="1404512"/>
              <a:ext cx="4311566" cy="27476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37"/>
            <p:cNvSpPr txBox="1"/>
            <p:nvPr/>
          </p:nvSpPr>
          <p:spPr>
            <a:xfrm>
              <a:off x="539223" y="1404512"/>
              <a:ext cx="4311566" cy="27476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 Black"/>
                <a:buNone/>
              </a:pPr>
              <a:r>
                <a:rPr lang="en-US" sz="17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* 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 district is piloting a zero-based budgeting (ZBB) process for Signature and Turnaround Program Funds this year.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 Black"/>
                <a:buNone/>
              </a:pPr>
              <a:r>
                <a:rPr lang="en-US" sz="17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* 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Zero-based budgeting (ZBB) is a budgeting process that </a:t>
              </a:r>
              <a:r>
                <a:rPr lang="en-US" sz="17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allocates funding based on program efficiency and necessity rather than budget history.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As opposed to traditional budgeting, no item is automatically included in the next budget.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595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 Black"/>
                <a:buNone/>
              </a:pPr>
              <a:r>
                <a:rPr lang="en-US" sz="17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* 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As such the </a:t>
              </a:r>
              <a:r>
                <a:rPr b="1" lang="en-US" sz="17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initial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allocation for these programs at all schools will be $0. </a:t>
              </a:r>
              <a:endParaRPr/>
            </a:p>
          </p:txBody>
        </p:sp>
        <p:sp>
          <p:nvSpPr>
            <p:cNvPr id="513" name="Google Shape;513;p37"/>
            <p:cNvSpPr/>
            <p:nvPr/>
          </p:nvSpPr>
          <p:spPr>
            <a:xfrm>
              <a:off x="5625205" y="89179"/>
              <a:ext cx="1509048" cy="85184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37"/>
            <p:cNvSpPr/>
            <p:nvPr/>
          </p:nvSpPr>
          <p:spPr>
            <a:xfrm>
              <a:off x="5625190" y="988476"/>
              <a:ext cx="4311566" cy="596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37"/>
            <p:cNvSpPr txBox="1"/>
            <p:nvPr/>
          </p:nvSpPr>
          <p:spPr>
            <a:xfrm>
              <a:off x="5625190" y="988476"/>
              <a:ext cx="4311566" cy="5966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1" lang="en-US" sz="32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Process</a:t>
              </a:r>
              <a:endParaRPr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37"/>
            <p:cNvSpPr/>
            <p:nvPr/>
          </p:nvSpPr>
          <p:spPr>
            <a:xfrm>
              <a:off x="5555644" y="1565363"/>
              <a:ext cx="4311566" cy="27476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7"/>
            <p:cNvSpPr txBox="1"/>
            <p:nvPr/>
          </p:nvSpPr>
          <p:spPr>
            <a:xfrm>
              <a:off x="5555644" y="1565363"/>
              <a:ext cx="4311566" cy="27476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 Black"/>
                <a:buNone/>
              </a:pPr>
              <a:r>
                <a:rPr lang="en-US" sz="17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* 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Principals will develop proposed requests for the personnel and non-personnel they need to support the Signature and/or Turnaround Programs at their schools. 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0" lang="en-US" sz="1700" u="sng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* Principals will share and discuss their proposals and rationale for the proposals with their school GO Team for feedback.</a:t>
              </a:r>
              <a:r>
                <a:rPr lang="en-US" sz="17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 Black"/>
                <a:buNone/>
              </a:pPr>
              <a:r>
                <a:rPr lang="en-US" sz="17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* 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After discussing with their GO Team, principals will submit their request for review by January 31st.</a:t>
              </a:r>
              <a:r>
                <a:rPr lang="en-US" sz="1700">
                  <a:solidFill>
                    <a:schemeClr val="dk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 </a:t>
              </a:r>
              <a:r>
                <a:rPr lang="en-US" sz="17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Funding for these programs will be provided the week of February 3rd. </a:t>
              </a:r>
              <a:endParaRPr/>
            </a:p>
          </p:txBody>
        </p:sp>
      </p:grpSp>
      <p:sp>
        <p:nvSpPr>
          <p:cNvPr id="518" name="Google Shape;518;p37"/>
          <p:cNvSpPr txBox="1"/>
          <p:nvPr>
            <p:ph idx="12" type="sldNum"/>
          </p:nvPr>
        </p:nvSpPr>
        <p:spPr>
          <a:xfrm>
            <a:off x="9415539" y="64612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"/>
          <p:cNvSpPr txBox="1"/>
          <p:nvPr>
            <p:ph type="title"/>
          </p:nvPr>
        </p:nvSpPr>
        <p:spPr>
          <a:xfrm>
            <a:off x="870820" y="685800"/>
            <a:ext cx="6742554" cy="3615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</a:pPr>
            <a:r>
              <a:rPr lang="en-US"/>
              <a:t>Action Items:</a:t>
            </a:r>
            <a:br>
              <a:rPr lang="en-US"/>
            </a:br>
            <a:r>
              <a:rPr lang="en-US" sz="4400"/>
              <a:t>Preparing for</a:t>
            </a:r>
            <a:br>
              <a:rPr lang="en-US" sz="4400"/>
            </a:br>
            <a:r>
              <a:rPr lang="en-US" sz="4400"/>
              <a:t>Budget Development</a:t>
            </a:r>
            <a:endParaRPr/>
          </a:p>
        </p:txBody>
      </p:sp>
      <p:sp>
        <p:nvSpPr>
          <p:cNvPr id="157" name="Google Shape;157;p3"/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 txBox="1"/>
          <p:nvPr>
            <p:ph idx="12" type="sldNum"/>
          </p:nvPr>
        </p:nvSpPr>
        <p:spPr>
          <a:xfrm>
            <a:off x="9377844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8"/>
          <p:cNvSpPr txBox="1"/>
          <p:nvPr>
            <p:ph type="title"/>
          </p:nvPr>
        </p:nvSpPr>
        <p:spPr>
          <a:xfrm>
            <a:off x="736896" y="121620"/>
            <a:ext cx="10718207" cy="6005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 Black"/>
              <a:buNone/>
            </a:pPr>
            <a:r>
              <a:rPr lang="en-US" sz="2800"/>
              <a:t>Proposed FY26 Signature Program Fund Request</a:t>
            </a:r>
            <a:endParaRPr/>
          </a:p>
        </p:txBody>
      </p:sp>
      <p:sp>
        <p:nvSpPr>
          <p:cNvPr id="524" name="Google Shape;524;p38"/>
          <p:cNvSpPr txBox="1"/>
          <p:nvPr>
            <p:ph idx="4294967295" type="ftr"/>
          </p:nvPr>
        </p:nvSpPr>
        <p:spPr>
          <a:xfrm>
            <a:off x="4038600" y="587090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FY26 Budget Allocation</a:t>
            </a:r>
            <a:endParaRPr/>
          </a:p>
        </p:txBody>
      </p:sp>
      <p:sp>
        <p:nvSpPr>
          <p:cNvPr id="525" name="Google Shape;525;p38"/>
          <p:cNvSpPr txBox="1"/>
          <p:nvPr>
            <p:ph idx="12" type="sldNum"/>
          </p:nvPr>
        </p:nvSpPr>
        <p:spPr>
          <a:xfrm>
            <a:off x="9377844" y="644887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6" name="Google Shape;52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874548"/>
            <a:ext cx="11896426" cy="523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39"/>
          <p:cNvSpPr txBox="1"/>
          <p:nvPr>
            <p:ph type="title"/>
          </p:nvPr>
        </p:nvSpPr>
        <p:spPr>
          <a:xfrm>
            <a:off x="363923" y="134955"/>
            <a:ext cx="10340519" cy="9384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Arial Black"/>
              <a:buNone/>
            </a:pPr>
            <a:r>
              <a:rPr lang="en-US" sz="2800"/>
              <a:t>Proposed Rationale for </a:t>
            </a:r>
            <a:br>
              <a:rPr lang="en-US" sz="2800"/>
            </a:br>
            <a:r>
              <a:rPr lang="en-US" sz="2800"/>
              <a:t>FY26 Signature Program Fund Requests</a:t>
            </a:r>
            <a:endParaRPr/>
          </a:p>
        </p:txBody>
      </p:sp>
      <p:graphicFrame>
        <p:nvGraphicFramePr>
          <p:cNvPr id="532" name="Google Shape;532;p39"/>
          <p:cNvGraphicFramePr/>
          <p:nvPr/>
        </p:nvGraphicFramePr>
        <p:xfrm>
          <a:off x="1665136" y="106188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{01FAA096-3ED4-43CF-B8AD-FCE2AF423C3F}</a:tableStyleId>
              </a:tblPr>
              <a:tblGrid>
                <a:gridCol w="4023350"/>
                <a:gridCol w="4023350"/>
              </a:tblGrid>
              <a:tr h="59400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FY26 Signature Program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Fund Request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Rationale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  <a:tr h="1354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Signature Programing Coach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Stipends</a:t>
                      </a:r>
                      <a:r>
                        <a:rPr lang="en-US"/>
                        <a:t> for IB team for self study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Dedicated instructional coach to support all aspects of the IB program.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11010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Field trips for immersion into units 1 per grade level. Includes admissions and transportation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Allows students to </a:t>
                      </a:r>
                      <a:r>
                        <a:rPr lang="en-US" sz="2000"/>
                        <a:t>experience</a:t>
                      </a:r>
                      <a:r>
                        <a:rPr lang="en-US" sz="2000"/>
                        <a:t> the environment and people outside of the four walls of school.</a:t>
                      </a:r>
                      <a:endParaRPr sz="2000" u="none" cap="none" strike="noStrike"/>
                    </a:p>
                  </a:txBody>
                  <a:tcPr marT="45725" marB="45725" marR="91450" marL="91450"/>
                </a:tc>
              </a:tr>
              <a:tr h="10162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/>
                        <a:t>IB Fees and Training Fees for re-authorization with travel</a:t>
                      </a:r>
                      <a:endParaRPr sz="175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50"/>
                        <a:t>Annual IB Fees. Admin. will attend a face to face training on re-</a:t>
                      </a:r>
                      <a:r>
                        <a:rPr lang="en-US" sz="1750"/>
                        <a:t>authorization</a:t>
                      </a:r>
                      <a:r>
                        <a:rPr lang="en-US" sz="1750"/>
                        <a:t>.  </a:t>
                      </a:r>
                      <a:endParaRPr sz="1750" u="none" cap="none" strike="noStrike"/>
                    </a:p>
                  </a:txBody>
                  <a:tcPr marT="45725" marB="45725" marR="91450" marL="91450"/>
                </a:tc>
              </a:tr>
              <a:tr h="827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50" u="none" cap="none" strike="noStrike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75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533" name="Google Shape;533;p39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4" name="Google Shape;534;p39"/>
          <p:cNvSpPr txBox="1"/>
          <p:nvPr>
            <p:ph idx="11" type="ftr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2"/>
          <p:cNvSpPr txBox="1"/>
          <p:nvPr>
            <p:ph type="title"/>
          </p:nvPr>
        </p:nvSpPr>
        <p:spPr>
          <a:xfrm>
            <a:off x="552768" y="308112"/>
            <a:ext cx="7599718" cy="87053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</a:pPr>
            <a:r>
              <a:rPr lang="en-US"/>
              <a:t>What’s Next?</a:t>
            </a:r>
            <a:endParaRPr/>
          </a:p>
        </p:txBody>
      </p:sp>
      <p:sp>
        <p:nvSpPr>
          <p:cNvPr id="540" name="Google Shape;540;p42"/>
          <p:cNvSpPr txBox="1"/>
          <p:nvPr/>
        </p:nvSpPr>
        <p:spPr>
          <a:xfrm>
            <a:off x="408749" y="1178643"/>
            <a:ext cx="9043366" cy="4943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627E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627E"/>
                </a:solidFill>
                <a:latin typeface="Arial"/>
                <a:ea typeface="Arial"/>
                <a:cs typeface="Arial"/>
                <a:sym typeface="Arial"/>
              </a:rPr>
              <a:t>February </a:t>
            </a:r>
            <a:endParaRPr b="1" i="0" sz="3200" u="none" cap="none" strike="noStrike">
              <a:solidFill>
                <a:srgbClr val="00627E"/>
              </a:solidFill>
              <a:highlight>
                <a:srgbClr val="FF00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GO Team Feedback Meeting(s) February 10 - 14</a:t>
            </a:r>
            <a:endParaRPr/>
          </a:p>
          <a:p>
            <a:pPr indent="-342900" lvl="2" marL="1143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Noto Sans Symbols"/>
              <a:buChar char="▪"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(i.e.-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 Team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votes</a:t>
            </a: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) on draft budget </a:t>
            </a:r>
            <a:r>
              <a:rPr b="1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February 14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Cluster Superintendent Review (February 17-21)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HR Staffing Conferences (February 24– February 27)</a:t>
            </a:r>
            <a:endParaRPr/>
          </a:p>
          <a:p>
            <a:pPr indent="-342900" lvl="0" marL="342900" marR="0" rtl="0" algn="l">
              <a:lnSpc>
                <a:spcPct val="160000"/>
              </a:lnSpc>
              <a:spcBef>
                <a:spcPts val="750"/>
              </a:spcBef>
              <a:spcAft>
                <a:spcPts val="0"/>
              </a:spcAft>
              <a:buClr>
                <a:srgbClr val="00627E"/>
              </a:buClr>
              <a:buSzPts val="3200"/>
              <a:buFont typeface="Arial"/>
              <a:buChar char="•"/>
            </a:pPr>
            <a:r>
              <a:rPr b="1" i="0" lang="en-US" sz="3200" u="none" cap="none" strike="noStrike">
                <a:solidFill>
                  <a:srgbClr val="00627E"/>
                </a:solidFill>
                <a:latin typeface="Arial"/>
                <a:ea typeface="Arial"/>
                <a:cs typeface="Arial"/>
                <a:sym typeface="Arial"/>
              </a:rPr>
              <a:t>March</a:t>
            </a:r>
            <a:endParaRPr/>
          </a:p>
          <a:p>
            <a:pPr indent="-342900" lvl="1" marL="8001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A3838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Final GO Team Approval Meeting (AFTER your school’s Staffing Conference and BEFORE Friday, March 14)</a:t>
            </a:r>
            <a:endParaRPr/>
          </a:p>
          <a:p>
            <a:pPr indent="-342900" lvl="2" marL="1143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ACTION</a:t>
            </a: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(i.e.- </a:t>
            </a:r>
            <a:r>
              <a:rPr b="0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GO Team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votes</a:t>
            </a: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) on final budget recommendation </a:t>
            </a:r>
            <a:r>
              <a:rPr b="1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before</a:t>
            </a:r>
            <a:r>
              <a:rPr b="0" i="0" lang="en-US" sz="2400" u="none" cap="none" strike="noStrike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rPr>
              <a:t> March 14</a:t>
            </a:r>
            <a:endParaRPr/>
          </a:p>
          <a:p>
            <a:pPr indent="-225425" lvl="2" marL="1143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50"/>
              <a:buFont typeface="Arial"/>
              <a:buNone/>
            </a:pPr>
            <a:r>
              <a:t/>
            </a:r>
            <a:endParaRPr b="0" i="0" sz="1850" u="none" cap="none" strike="noStrike">
              <a:solidFill>
                <a:srgbClr val="3A3838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42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7F7F7F"/>
                </a:solidFill>
              </a:rPr>
              <a:t>‹#›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43"/>
          <p:cNvSpPr txBox="1"/>
          <p:nvPr>
            <p:ph type="title"/>
          </p:nvPr>
        </p:nvSpPr>
        <p:spPr>
          <a:xfrm>
            <a:off x="353985" y="184651"/>
            <a:ext cx="6400800" cy="6410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548" name="Google Shape;548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27696" y="1252331"/>
            <a:ext cx="4763165" cy="3149272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43"/>
          <p:cNvSpPr txBox="1"/>
          <p:nvPr/>
        </p:nvSpPr>
        <p:spPr>
          <a:xfrm>
            <a:off x="3554385" y="5029199"/>
            <a:ext cx="490610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 you for your time and attention.</a:t>
            </a:r>
            <a:endParaRPr/>
          </a:p>
        </p:txBody>
      </p:sp>
      <p:sp>
        <p:nvSpPr>
          <p:cNvPr id="550" name="Google Shape;550;p43"/>
          <p:cNvSpPr txBox="1"/>
          <p:nvPr>
            <p:ph idx="12" type="sldNum"/>
          </p:nvPr>
        </p:nvSpPr>
        <p:spPr>
          <a:xfrm>
            <a:off x="9247215" y="63824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44"/>
          <p:cNvSpPr txBox="1"/>
          <p:nvPr>
            <p:ph type="title"/>
          </p:nvPr>
        </p:nvSpPr>
        <p:spPr>
          <a:xfrm>
            <a:off x="1467168" y="695739"/>
            <a:ext cx="6400800" cy="3615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</a:pPr>
            <a:r>
              <a:rPr lang="en-US"/>
              <a:t>Information Items</a:t>
            </a:r>
            <a:endParaRPr/>
          </a:p>
        </p:txBody>
      </p:sp>
      <p:sp>
        <p:nvSpPr>
          <p:cNvPr id="557" name="Google Shape;557;p44"/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44"/>
          <p:cNvSpPr txBox="1"/>
          <p:nvPr>
            <p:ph idx="12" type="sldNum"/>
          </p:nvPr>
        </p:nvSpPr>
        <p:spPr>
          <a:xfrm>
            <a:off x="9377844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45"/>
          <p:cNvSpPr txBox="1"/>
          <p:nvPr>
            <p:ph type="title"/>
          </p:nvPr>
        </p:nvSpPr>
        <p:spPr>
          <a:xfrm>
            <a:off x="811179" y="621975"/>
            <a:ext cx="3405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Principal’s Report</a:t>
            </a:r>
            <a:endParaRPr/>
          </a:p>
        </p:txBody>
      </p:sp>
      <p:sp>
        <p:nvSpPr>
          <p:cNvPr id="564" name="Google Shape;564;p45"/>
          <p:cNvSpPr txBox="1"/>
          <p:nvPr>
            <p:ph idx="12" type="sldNum"/>
          </p:nvPr>
        </p:nvSpPr>
        <p:spPr>
          <a:xfrm>
            <a:off x="9378858" y="63988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65" name="Google Shape;565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2100" y="266350"/>
            <a:ext cx="7667875" cy="655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oup of children smiling&#10;&#10;Description automatically generated" id="570" name="Google Shape;570;p4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1356" y="657622"/>
            <a:ext cx="7497917" cy="4195732"/>
          </a:xfrm>
          <a:prstGeom prst="rect">
            <a:avLst/>
          </a:prstGeom>
          <a:noFill/>
          <a:ln>
            <a:noFill/>
          </a:ln>
        </p:spPr>
      </p:pic>
      <p:sp>
        <p:nvSpPr>
          <p:cNvPr id="571" name="Google Shape;571;p46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black screen with a white circle with blue and orange text&#10;&#10;Description automatically generated" id="572" name="Google Shape;572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12606" y="2471895"/>
            <a:ext cx="1557494" cy="1557494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p46"/>
          <p:cNvSpPr txBox="1"/>
          <p:nvPr>
            <p:ph type="title"/>
          </p:nvPr>
        </p:nvSpPr>
        <p:spPr>
          <a:xfrm>
            <a:off x="149693" y="657622"/>
            <a:ext cx="3483320" cy="111766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declare by February 28!</a:t>
            </a:r>
            <a:endParaRPr/>
          </a:p>
        </p:txBody>
      </p:sp>
      <p:sp>
        <p:nvSpPr>
          <p:cNvPr id="574" name="Google Shape;574;p46"/>
          <p:cNvSpPr txBox="1"/>
          <p:nvPr/>
        </p:nvSpPr>
        <p:spPr>
          <a:xfrm>
            <a:off x="4139920" y="5276503"/>
            <a:ext cx="765684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tinyAPS.com/?2025GOTeamDeclaration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7"/>
          <p:cNvSpPr txBox="1"/>
          <p:nvPr>
            <p:ph type="ctrTitle"/>
          </p:nvPr>
        </p:nvSpPr>
        <p:spPr>
          <a:xfrm>
            <a:off x="1695768" y="2176670"/>
            <a:ext cx="6424502" cy="148729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000"/>
              <a:buFont typeface="Arial Black"/>
              <a:buNone/>
            </a:pPr>
            <a:r>
              <a:rPr lang="en-US"/>
              <a:t>Thank you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97d209342_0_2"/>
          <p:cNvSpPr txBox="1"/>
          <p:nvPr/>
        </p:nvSpPr>
        <p:spPr>
          <a:xfrm>
            <a:off x="0" y="1803119"/>
            <a:ext cx="245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APS Strategic Priorities &amp; Initiatives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297d209342_0_2"/>
          <p:cNvSpPr/>
          <p:nvPr/>
        </p:nvSpPr>
        <p:spPr>
          <a:xfrm>
            <a:off x="8103633" y="2461073"/>
            <a:ext cx="3446700" cy="1034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297d209342_0_2"/>
          <p:cNvSpPr/>
          <p:nvPr/>
        </p:nvSpPr>
        <p:spPr>
          <a:xfrm>
            <a:off x="8103624" y="3630922"/>
            <a:ext cx="3446700" cy="477000"/>
          </a:xfrm>
          <a:prstGeom prst="rect">
            <a:avLst/>
          </a:prstGeom>
          <a:solidFill>
            <a:srgbClr val="DDEAF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-Safety patrol/Restorative student leaders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-Restorative practice committee/Coach next year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-Develop student clubs with clear objectives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297d209342_0_2"/>
          <p:cNvSpPr/>
          <p:nvPr/>
        </p:nvSpPr>
        <p:spPr>
          <a:xfrm>
            <a:off x="8103633" y="4416403"/>
            <a:ext cx="3446700" cy="938700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-IB Training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-Create pipeline for aspiring leaders through flexible master teacher teams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-Differentiated professional learning &amp; vertical monthly Teaming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-Clearly flesh out new teacher mentor program (Teacher rounds)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297d209342_0_2"/>
          <p:cNvSpPr/>
          <p:nvPr/>
        </p:nvSpPr>
        <p:spPr>
          <a:xfrm>
            <a:off x="8103624" y="5653034"/>
            <a:ext cx="3446700" cy="7080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-Monthly community engagement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Community coffees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-Student-Led restorative practice group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Quarterly student learning showcase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297d209342_0_2"/>
          <p:cNvSpPr txBox="1"/>
          <p:nvPr/>
        </p:nvSpPr>
        <p:spPr>
          <a:xfrm>
            <a:off x="4782772" y="-16718"/>
            <a:ext cx="24504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F. A. Toomer</a:t>
            </a:r>
            <a:endParaRPr b="1" i="0" sz="14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Strategic Plan</a:t>
            </a:r>
            <a:endParaRPr b="1" i="0" sz="14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2021-2025</a:t>
            </a:r>
            <a:endParaRPr b="1" i="0" sz="14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1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(updated for </a:t>
            </a:r>
            <a:r>
              <a:rPr b="1" i="0" lang="en-US" sz="14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2025-2026)</a:t>
            </a:r>
            <a:endParaRPr b="1" i="0" sz="14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3297d209342_0_2"/>
          <p:cNvSpPr txBox="1"/>
          <p:nvPr/>
        </p:nvSpPr>
        <p:spPr>
          <a:xfrm>
            <a:off x="-9468" y="605904"/>
            <a:ext cx="245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SMART Goals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297d209342_0_2"/>
          <p:cNvSpPr txBox="1"/>
          <p:nvPr/>
        </p:nvSpPr>
        <p:spPr>
          <a:xfrm>
            <a:off x="7995688" y="1786689"/>
            <a:ext cx="245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Strategies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297d209342_0_2"/>
          <p:cNvSpPr/>
          <p:nvPr/>
        </p:nvSpPr>
        <p:spPr>
          <a:xfrm>
            <a:off x="796529" y="910254"/>
            <a:ext cx="3291900" cy="7941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Reading</a:t>
            </a:r>
            <a:endParaRPr b="1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the % of grades 3-5 students scoring proficient or above in reading from 25% to 35% by 2025</a:t>
            </a:r>
            <a:b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g3297d209342_0_2"/>
          <p:cNvSpPr/>
          <p:nvPr/>
        </p:nvSpPr>
        <p:spPr>
          <a:xfrm>
            <a:off x="4436051" y="920870"/>
            <a:ext cx="3291900" cy="780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Increase the % of grades 3-5 students scoring proficient or above in math from 25% to 35% by</a:t>
            </a:r>
            <a:r>
              <a:rPr b="0" i="0" lang="en-US" sz="10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2025</a:t>
            </a:r>
            <a:endParaRPr b="0" i="0" sz="10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3297d209342_0_2"/>
          <p:cNvSpPr/>
          <p:nvPr/>
        </p:nvSpPr>
        <p:spPr>
          <a:xfrm>
            <a:off x="8103631" y="926709"/>
            <a:ext cx="3291900" cy="7803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rgbClr val="A5A5A5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Behavior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number of out of school suspensions will decrease from 29 days to 15 days by</a:t>
            </a:r>
            <a:r>
              <a:rPr b="0" i="0" lang="en-US" sz="1000" u="none" cap="none" strike="noStrike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 2025</a:t>
            </a:r>
            <a:endParaRPr b="0" i="0" sz="1000" u="none" cap="none" strike="noStrike">
              <a:solidFill>
                <a:srgbClr val="000000"/>
              </a:solidFill>
              <a:highlight>
                <a:schemeClr val="lt1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297d209342_0_2"/>
          <p:cNvSpPr txBox="1"/>
          <p:nvPr>
            <p:ph idx="12" type="sldNum"/>
          </p:nvPr>
        </p:nvSpPr>
        <p:spPr>
          <a:xfrm>
            <a:off x="9368505" y="6542394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fld id="{00000000-1234-1234-1234-123412341234}" type="slidenum">
              <a:rPr lang="en-US" sz="1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0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6" name="Google Shape;176;g3297d209342_0_2"/>
          <p:cNvSpPr txBox="1"/>
          <p:nvPr/>
        </p:nvSpPr>
        <p:spPr>
          <a:xfrm>
            <a:off x="2670564" y="1808081"/>
            <a:ext cx="2450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1" lang="en-US" sz="1200" u="none" cap="none" strike="noStrike">
                <a:solidFill>
                  <a:srgbClr val="151515"/>
                </a:solidFill>
                <a:latin typeface="Calibri"/>
                <a:ea typeface="Calibri"/>
                <a:cs typeface="Calibri"/>
                <a:sym typeface="Calibri"/>
              </a:rPr>
              <a:t>School Strategic Priorities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3297d209342_0_2"/>
          <p:cNvSpPr/>
          <p:nvPr/>
        </p:nvSpPr>
        <p:spPr>
          <a:xfrm>
            <a:off x="2643996" y="2477255"/>
            <a:ext cx="32253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65092" lvl="0" marL="22858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092" lvl="0" marL="22858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297d209342_0_2"/>
          <p:cNvSpPr/>
          <p:nvPr/>
        </p:nvSpPr>
        <p:spPr>
          <a:xfrm>
            <a:off x="2658161" y="5074431"/>
            <a:ext cx="5105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8.  Create and support a development path for all staff that includes school based leadership. 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9. Foster a “whole adult” system of support.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10. Foster the culture of individualized support for all staff members.  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297d209342_0_2"/>
          <p:cNvSpPr txBox="1"/>
          <p:nvPr/>
        </p:nvSpPr>
        <p:spPr>
          <a:xfrm>
            <a:off x="7307103" y="-51907"/>
            <a:ext cx="4884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 Toomer, we cultivate global citizens and life-long learners through inquiry, voice, choice, and agency. We provide a safe and equitable community that embraces diversity to inspire students to become critical agents of change.</a:t>
            </a:r>
            <a:endParaRPr b="1" i="1" sz="10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g3297d209342_0_2"/>
          <p:cNvSpPr txBox="1"/>
          <p:nvPr/>
        </p:nvSpPr>
        <p:spPr>
          <a:xfrm>
            <a:off x="54317" y="-14992"/>
            <a:ext cx="4654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caring school embracing community, respect, honesty and hard work.</a:t>
            </a:r>
            <a:endParaRPr b="1" i="1" sz="200" u="none" cap="none" strike="noStrike">
              <a:solidFill>
                <a:srgbClr val="15151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297d209342_0_2"/>
          <p:cNvSpPr/>
          <p:nvPr/>
        </p:nvSpPr>
        <p:spPr>
          <a:xfrm>
            <a:off x="70667" y="2455825"/>
            <a:ext cx="2450400" cy="938700"/>
          </a:xfrm>
          <a:prstGeom prst="rect">
            <a:avLst/>
          </a:prstGeom>
          <a:solidFill>
            <a:srgbClr val="6A6A6A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Fostering Academic Excellence for All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Curriculum &amp; Instruction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Signature Program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3297d209342_0_2"/>
          <p:cNvSpPr/>
          <p:nvPr/>
        </p:nvSpPr>
        <p:spPr>
          <a:xfrm>
            <a:off x="70667" y="3616050"/>
            <a:ext cx="2450400" cy="780300"/>
          </a:xfrm>
          <a:prstGeom prst="rect">
            <a:avLst/>
          </a:prstGeom>
          <a:solidFill>
            <a:srgbClr val="006FA9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Building a Culture of Student Support</a:t>
            </a:r>
            <a:endParaRPr b="1" i="0" sz="11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Whole Child &amp; Intervention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Personalized Learning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g3297d209342_0_2"/>
          <p:cNvSpPr/>
          <p:nvPr/>
        </p:nvSpPr>
        <p:spPr>
          <a:xfrm>
            <a:off x="70684" y="4643575"/>
            <a:ext cx="2450400" cy="780300"/>
          </a:xfrm>
          <a:prstGeom prst="rect">
            <a:avLst/>
          </a:prstGeom>
          <a:solidFill>
            <a:srgbClr val="DF6A35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Equipping &amp; Empowering Leaders &amp; Staff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3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Strategic Staff Support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3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Equitable Resource Allocation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3297d209342_0_2"/>
          <p:cNvSpPr/>
          <p:nvPr/>
        </p:nvSpPr>
        <p:spPr>
          <a:xfrm>
            <a:off x="70684" y="5638131"/>
            <a:ext cx="2450400" cy="780300"/>
          </a:xfrm>
          <a:prstGeom prst="rect">
            <a:avLst/>
          </a:prstGeom>
          <a:solidFill>
            <a:srgbClr val="BF9000"/>
          </a:solidFill>
          <a:ln cap="flat" cmpd="sng" w="508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Creating a System of School Support</a:t>
            </a:r>
            <a:endParaRPr b="1" i="0" sz="12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7143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Collective Action, Engagement &amp; Empowerment</a:t>
            </a:r>
            <a:endParaRPr b="0" i="0" sz="9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g3297d209342_0_2"/>
          <p:cNvSpPr/>
          <p:nvPr/>
        </p:nvSpPr>
        <p:spPr>
          <a:xfrm>
            <a:off x="2622696" y="5542451"/>
            <a:ext cx="5105100" cy="8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11. Create a mentorship programs for students and staff, students and students, students and parents. 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12. Foster a culture of staff, student, parent, and community voice. 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g3297d209342_0_2"/>
          <p:cNvSpPr/>
          <p:nvPr/>
        </p:nvSpPr>
        <p:spPr>
          <a:xfrm>
            <a:off x="2622665" y="2405562"/>
            <a:ext cx="5105100" cy="15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  Intentionally focus on closing the sub groups achievement gaps.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2. Implement research-based teaching strategies supported by student data. 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3. Create a system of supporting problem solving and action with students and staff through the lens of IB.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b="1" i="0" lang="en-US" sz="9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4.. Develop and implement a parent engagement plan, based on mutual communication and impact data. </a:t>
            </a:r>
            <a:endParaRPr b="1" i="0" sz="900" u="none" cap="none" strike="noStrike">
              <a:solidFill>
                <a:srgbClr val="000000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5. Create and implement a system that promotes equitable practices in all areas of the school community. 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297d209342_0_2"/>
          <p:cNvSpPr txBox="1"/>
          <p:nvPr/>
        </p:nvSpPr>
        <p:spPr>
          <a:xfrm>
            <a:off x="2653767" y="4135388"/>
            <a:ext cx="51141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18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6.  Foster a system of restorative practices that include students, staff, and families and all wrap around services.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7. Implement a robust wrap around program with clear goals, communication plan, and measurement structure.</a:t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b="1" i="0" sz="9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3297d209342_0_2"/>
          <p:cNvSpPr txBox="1"/>
          <p:nvPr/>
        </p:nvSpPr>
        <p:spPr>
          <a:xfrm>
            <a:off x="8064833" y="2393575"/>
            <a:ext cx="35244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-Weekly IB Unit Planning &amp; Reflection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-Mid-Year intervention Plans &amp; data review 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-Equity Team/Monthly Meetings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-Intentional 360 instruction around individual learning gaps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-Develop conceptual learning &amp; implementing research based mathematical teaching &amp; learning  practices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g3297d209342_0_2"/>
          <p:cNvSpPr txBox="1"/>
          <p:nvPr>
            <p:ph type="title"/>
          </p:nvPr>
        </p:nvSpPr>
        <p:spPr>
          <a:xfrm>
            <a:off x="1675575" y="6317400"/>
            <a:ext cx="9310500" cy="116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Strategic Plan with rank priority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"/>
          <p:cNvSpPr txBox="1"/>
          <p:nvPr>
            <p:ph type="title"/>
          </p:nvPr>
        </p:nvSpPr>
        <p:spPr>
          <a:xfrm>
            <a:off x="1467168" y="695739"/>
            <a:ext cx="6400800" cy="3615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</a:pPr>
            <a:r>
              <a:rPr lang="en-US"/>
              <a:t>Discussion Items</a:t>
            </a:r>
            <a:endParaRPr/>
          </a:p>
        </p:txBody>
      </p:sp>
      <p:sp>
        <p:nvSpPr>
          <p:cNvPr id="196" name="Google Shape;196;p9"/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9"/>
          <p:cNvSpPr txBox="1"/>
          <p:nvPr>
            <p:ph idx="12" type="sldNum"/>
          </p:nvPr>
        </p:nvSpPr>
        <p:spPr>
          <a:xfrm>
            <a:off x="9377844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/>
          <p:nvPr>
            <p:ph type="title"/>
          </p:nvPr>
        </p:nvSpPr>
        <p:spPr>
          <a:xfrm>
            <a:off x="811184" y="621973"/>
            <a:ext cx="6663042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Review &amp; Discuss FY26 GO Team Budget Meeting Schedule</a:t>
            </a:r>
            <a:endParaRPr/>
          </a:p>
        </p:txBody>
      </p:sp>
      <p:sp>
        <p:nvSpPr>
          <p:cNvPr id="204" name="Google Shape;204;p11"/>
          <p:cNvSpPr txBox="1"/>
          <p:nvPr>
            <p:ph idx="1" type="body"/>
          </p:nvPr>
        </p:nvSpPr>
        <p:spPr>
          <a:xfrm>
            <a:off x="1005011" y="2642357"/>
            <a:ext cx="6275387" cy="3271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sz="2800">
                <a:solidFill>
                  <a:schemeClr val="dk1"/>
                </a:solidFill>
              </a:rPr>
              <a:t>To ensure alignment with the district's budget timeline, we need to review and potentially adjust our current budget meeting schedule. This will ensure timely submission of all required materials. 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5" name="Google Shape;205;p11"/>
          <p:cNvSpPr/>
          <p:nvPr/>
        </p:nvSpPr>
        <p:spPr>
          <a:xfrm>
            <a:off x="7709054" y="459137"/>
            <a:ext cx="4126800" cy="41267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1"/>
          <p:cNvSpPr txBox="1"/>
          <p:nvPr>
            <p:ph idx="12" type="sldNum"/>
          </p:nvPr>
        </p:nvSpPr>
        <p:spPr>
          <a:xfrm>
            <a:off x="9378858" y="63988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2"/>
          <p:cNvSpPr txBox="1"/>
          <p:nvPr>
            <p:ph type="title"/>
          </p:nvPr>
        </p:nvSpPr>
        <p:spPr>
          <a:xfrm>
            <a:off x="353985" y="313859"/>
            <a:ext cx="9207458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000"/>
              <a:buFont typeface="Arial Black"/>
              <a:buNone/>
            </a:pPr>
            <a:r>
              <a:rPr lang="en-US"/>
              <a:t>Overview of the FY26 GO Team Budget Process</a:t>
            </a:r>
            <a:endParaRPr/>
          </a:p>
        </p:txBody>
      </p:sp>
      <p:grpSp>
        <p:nvGrpSpPr>
          <p:cNvPr id="213" name="Google Shape;213;p12"/>
          <p:cNvGrpSpPr/>
          <p:nvPr/>
        </p:nvGrpSpPr>
        <p:grpSpPr>
          <a:xfrm>
            <a:off x="205553" y="1340774"/>
            <a:ext cx="10449353" cy="3414755"/>
            <a:chOff x="1741" y="112515"/>
            <a:chExt cx="10449353" cy="3414755"/>
          </a:xfrm>
        </p:grpSpPr>
        <p:sp>
          <p:nvSpPr>
            <p:cNvPr id="214" name="Google Shape;214;p12"/>
            <p:cNvSpPr/>
            <p:nvPr/>
          </p:nvSpPr>
          <p:spPr>
            <a:xfrm rot="5400000">
              <a:off x="240311" y="2223725"/>
              <a:ext cx="718610" cy="1195751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2"/>
            <p:cNvSpPr/>
            <p:nvPr/>
          </p:nvSpPr>
          <p:spPr>
            <a:xfrm>
              <a:off x="120357" y="2580997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2"/>
            <p:cNvSpPr txBox="1"/>
            <p:nvPr/>
          </p:nvSpPr>
          <p:spPr>
            <a:xfrm>
              <a:off x="120357" y="2580997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1                            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Update Strategic Plan &amp; Rank Priorities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2"/>
            <p:cNvSpPr/>
            <p:nvPr/>
          </p:nvSpPr>
          <p:spPr>
            <a:xfrm>
              <a:off x="996203" y="2135692"/>
              <a:ext cx="203685" cy="203685"/>
            </a:xfrm>
            <a:prstGeom prst="triangle">
              <a:avLst>
                <a:gd fmla="val 100000" name="adj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2"/>
            <p:cNvSpPr/>
            <p:nvPr/>
          </p:nvSpPr>
          <p:spPr>
            <a:xfrm rot="5400000">
              <a:off x="1561868" y="1896704"/>
              <a:ext cx="718610" cy="1195751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2"/>
            <p:cNvSpPr/>
            <p:nvPr/>
          </p:nvSpPr>
          <p:spPr>
            <a:xfrm>
              <a:off x="1441914" y="2253976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2"/>
            <p:cNvSpPr txBox="1"/>
            <p:nvPr/>
          </p:nvSpPr>
          <p:spPr>
            <a:xfrm>
              <a:off x="1441914" y="2253976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2 </a:t>
              </a:r>
              <a:r>
                <a:rPr b="0" i="0" lang="en-US" sz="14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Principals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Workshop   FY 26 Budget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January 15</a:t>
              </a:r>
              <a:endParaRPr/>
            </a:p>
          </p:txBody>
        </p:sp>
        <p:sp>
          <p:nvSpPr>
            <p:cNvPr id="221" name="Google Shape;221;p12"/>
            <p:cNvSpPr/>
            <p:nvPr/>
          </p:nvSpPr>
          <p:spPr>
            <a:xfrm>
              <a:off x="2317761" y="1808671"/>
              <a:ext cx="203685" cy="203685"/>
            </a:xfrm>
            <a:prstGeom prst="triangle">
              <a:avLst>
                <a:gd fmla="val 100000" name="adj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2"/>
            <p:cNvSpPr/>
            <p:nvPr/>
          </p:nvSpPr>
          <p:spPr>
            <a:xfrm rot="5400000">
              <a:off x="2883426" y="1569683"/>
              <a:ext cx="718610" cy="1195751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2"/>
            <p:cNvSpPr/>
            <p:nvPr/>
          </p:nvSpPr>
          <p:spPr>
            <a:xfrm>
              <a:off x="2763472" y="1926956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2"/>
            <p:cNvSpPr txBox="1"/>
            <p:nvPr/>
          </p:nvSpPr>
          <p:spPr>
            <a:xfrm>
              <a:off x="2763472" y="1926956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3              </a:t>
              </a:r>
              <a:r>
                <a:rPr b="0" i="0" lang="en-US" sz="14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 Team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          Budget Allocation Meeting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January 15 – January 31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2"/>
            <p:cNvSpPr/>
            <p:nvPr/>
          </p:nvSpPr>
          <p:spPr>
            <a:xfrm>
              <a:off x="3639318" y="1481651"/>
              <a:ext cx="203685" cy="203685"/>
            </a:xfrm>
            <a:prstGeom prst="triangle">
              <a:avLst>
                <a:gd fmla="val 100000" name="adj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2"/>
            <p:cNvSpPr/>
            <p:nvPr/>
          </p:nvSpPr>
          <p:spPr>
            <a:xfrm rot="5400000">
              <a:off x="4204983" y="1182025"/>
              <a:ext cx="718610" cy="1195751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2"/>
            <p:cNvSpPr/>
            <p:nvPr/>
          </p:nvSpPr>
          <p:spPr>
            <a:xfrm>
              <a:off x="4078331" y="1550710"/>
              <a:ext cx="1203666" cy="1067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2"/>
            <p:cNvSpPr txBox="1"/>
            <p:nvPr/>
          </p:nvSpPr>
          <p:spPr>
            <a:xfrm>
              <a:off x="4078331" y="1550710"/>
              <a:ext cx="1203666" cy="106754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4        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4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Principals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Cluster Supt. Discussions</a:t>
              </a:r>
              <a:endParaRPr b="0" i="0" sz="12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29" name="Google Shape;229;p12"/>
            <p:cNvSpPr/>
            <p:nvPr/>
          </p:nvSpPr>
          <p:spPr>
            <a:xfrm>
              <a:off x="4960876" y="1093993"/>
              <a:ext cx="203685" cy="203685"/>
            </a:xfrm>
            <a:prstGeom prst="triangle">
              <a:avLst>
                <a:gd fmla="val 100000" name="adj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2"/>
            <p:cNvSpPr/>
            <p:nvPr/>
          </p:nvSpPr>
          <p:spPr>
            <a:xfrm rot="5400000">
              <a:off x="5526541" y="855005"/>
              <a:ext cx="718610" cy="1195751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2"/>
            <p:cNvSpPr/>
            <p:nvPr/>
          </p:nvSpPr>
          <p:spPr>
            <a:xfrm>
              <a:off x="5406587" y="1212277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12"/>
            <p:cNvSpPr txBox="1"/>
            <p:nvPr/>
          </p:nvSpPr>
          <p:spPr>
            <a:xfrm>
              <a:off x="5406587" y="1212277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Step 5</a:t>
              </a:r>
              <a:r>
                <a:rPr b="1" i="0" lang="en-US" sz="16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* </a:t>
              </a:r>
              <a:r>
                <a:rPr b="1" i="0" lang="en-US" sz="12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400" u="sng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 Team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Feedback Mtg.        </a:t>
              </a:r>
              <a:r>
                <a:rPr b="0" i="0" lang="en-US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Feb 10 - 14</a:t>
              </a:r>
              <a:endParaRPr/>
            </a:p>
          </p:txBody>
        </p:sp>
        <p:sp>
          <p:nvSpPr>
            <p:cNvPr id="233" name="Google Shape;233;p12"/>
            <p:cNvSpPr/>
            <p:nvPr/>
          </p:nvSpPr>
          <p:spPr>
            <a:xfrm>
              <a:off x="6282433" y="766972"/>
              <a:ext cx="203685" cy="203685"/>
            </a:xfrm>
            <a:prstGeom prst="triangle">
              <a:avLst>
                <a:gd fmla="val 100000" name="adj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2"/>
            <p:cNvSpPr/>
            <p:nvPr/>
          </p:nvSpPr>
          <p:spPr>
            <a:xfrm rot="5400000">
              <a:off x="6848098" y="527984"/>
              <a:ext cx="718610" cy="1195751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2"/>
            <p:cNvSpPr/>
            <p:nvPr/>
          </p:nvSpPr>
          <p:spPr>
            <a:xfrm>
              <a:off x="6752720" y="919303"/>
              <a:ext cx="109636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2"/>
            <p:cNvSpPr txBox="1"/>
            <p:nvPr/>
          </p:nvSpPr>
          <p:spPr>
            <a:xfrm>
              <a:off x="6752720" y="919303"/>
              <a:ext cx="109636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Step 6  </a:t>
              </a:r>
              <a:r>
                <a:rPr b="1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   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Cluster Supt. Review </a:t>
              </a:r>
              <a:r>
                <a:rPr b="0" i="0" lang="en-US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February</a:t>
              </a:r>
              <a:r>
                <a:rPr b="0" i="0" lang="en-US" sz="12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17-21</a:t>
              </a:r>
              <a:endParaRPr/>
            </a:p>
          </p:txBody>
        </p:sp>
        <p:sp>
          <p:nvSpPr>
            <p:cNvPr id="237" name="Google Shape;237;p12"/>
            <p:cNvSpPr/>
            <p:nvPr/>
          </p:nvSpPr>
          <p:spPr>
            <a:xfrm>
              <a:off x="7603991" y="439951"/>
              <a:ext cx="203685" cy="203685"/>
            </a:xfrm>
            <a:prstGeom prst="triangle">
              <a:avLst>
                <a:gd fmla="val 100000" name="adj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2"/>
            <p:cNvSpPr/>
            <p:nvPr/>
          </p:nvSpPr>
          <p:spPr>
            <a:xfrm rot="5400000">
              <a:off x="8169656" y="200963"/>
              <a:ext cx="718610" cy="1195751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12"/>
            <p:cNvSpPr/>
            <p:nvPr/>
          </p:nvSpPr>
          <p:spPr>
            <a:xfrm>
              <a:off x="8058743" y="518691"/>
              <a:ext cx="1230309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2"/>
            <p:cNvSpPr txBox="1"/>
            <p:nvPr/>
          </p:nvSpPr>
          <p:spPr>
            <a:xfrm>
              <a:off x="8058743" y="518691"/>
              <a:ext cx="1230309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7               </a:t>
              </a:r>
              <a:r>
                <a:rPr b="0" i="0" lang="en-US" sz="14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Principals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HR Staffing Conferences Begin</a:t>
              </a:r>
              <a:endPara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Feb. 24 - 27   </a:t>
              </a:r>
              <a:endParaRPr b="0" i="0" sz="12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12"/>
            <p:cNvSpPr/>
            <p:nvPr/>
          </p:nvSpPr>
          <p:spPr>
            <a:xfrm>
              <a:off x="8925548" y="112931"/>
              <a:ext cx="203685" cy="203685"/>
            </a:xfrm>
            <a:prstGeom prst="triangle">
              <a:avLst>
                <a:gd fmla="val 100000" name="adj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2"/>
            <p:cNvSpPr/>
            <p:nvPr/>
          </p:nvSpPr>
          <p:spPr>
            <a:xfrm rot="5400000">
              <a:off x="9491214" y="-126056"/>
              <a:ext cx="718610" cy="1195751"/>
            </a:xfrm>
            <a:prstGeom prst="corner">
              <a:avLst>
                <a:gd fmla="val 16120" name="adj1"/>
                <a:gd fmla="val 16110" name="adj2"/>
              </a:avLst>
            </a:prstGeom>
            <a:solidFill>
              <a:srgbClr val="F2CE44"/>
            </a:solidFill>
            <a:ln cap="flat" cmpd="sng" w="12700">
              <a:solidFill>
                <a:srgbClr val="F2CE4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2"/>
            <p:cNvSpPr/>
            <p:nvPr/>
          </p:nvSpPr>
          <p:spPr>
            <a:xfrm>
              <a:off x="9371562" y="177183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2"/>
            <p:cNvSpPr txBox="1"/>
            <p:nvPr/>
          </p:nvSpPr>
          <p:spPr>
            <a:xfrm>
              <a:off x="9371562" y="177183"/>
              <a:ext cx="1079531" cy="9462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50" lIns="60950" spcFirstLastPara="1" rIns="60950" wrap="square" tIns="609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Step 8</a:t>
              </a:r>
              <a:r>
                <a:rPr b="1" i="0" lang="en-US" sz="16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*</a:t>
              </a:r>
              <a:r>
                <a:rPr b="1" i="0" lang="en-US" sz="16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     </a:t>
              </a:r>
              <a:r>
                <a:rPr b="0" i="0" lang="en-US" sz="1400" u="sng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GO Team</a:t>
              </a:r>
              <a:r>
                <a:rPr b="0" i="0" lang="en-US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Final Budget Approval Meeting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rgbClr val="FF0000"/>
                </a:buClr>
                <a:buSzPts val="1200"/>
                <a:buFont typeface="Calibri"/>
                <a:buNone/>
              </a:pPr>
              <a:r>
                <a:rPr b="0" i="0" lang="en-US" sz="1200" u="none" cap="none" strike="noStrik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Budgets Approved by  March 14</a:t>
              </a:r>
              <a:endParaRPr b="1" i="0" sz="12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5" name="Google Shape;24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50390" y="3538632"/>
            <a:ext cx="2231740" cy="2733881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2"/>
          <p:cNvSpPr/>
          <p:nvPr/>
        </p:nvSpPr>
        <p:spPr>
          <a:xfrm>
            <a:off x="1351722" y="5221739"/>
            <a:ext cx="7136702" cy="646331"/>
          </a:xfrm>
          <a:prstGeom prst="rect">
            <a:avLst/>
          </a:prstGeom>
          <a:noFill/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Teams are encouraged to have ongoing conversations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*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GO Teams will need to take</a:t>
            </a: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i="0" lang="en-US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ACTION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on the budget at these meetings.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2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12"/>
          <p:cNvSpPr txBox="1"/>
          <p:nvPr>
            <p:ph idx="11" type="ftr"/>
          </p:nvPr>
        </p:nvSpPr>
        <p:spPr>
          <a:xfrm>
            <a:off x="9866811" y="6447517"/>
            <a:ext cx="194566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rPr>
              <a:t>FY26 Budget Allocation</a:t>
            </a:r>
            <a:endParaRPr/>
          </a:p>
        </p:txBody>
      </p:sp>
      <p:pic>
        <p:nvPicPr>
          <p:cNvPr descr="Image result for you are here" id="249" name="Google Shape;249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94165" y="1856306"/>
            <a:ext cx="773966" cy="1108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/>
          <p:nvPr>
            <p:ph type="title"/>
          </p:nvPr>
        </p:nvSpPr>
        <p:spPr>
          <a:xfrm>
            <a:off x="668979" y="168966"/>
            <a:ext cx="7756345" cy="19182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400"/>
              <a:buFont typeface="Arial Black"/>
              <a:buNone/>
            </a:pPr>
            <a:r>
              <a:rPr lang="en-US" sz="4400"/>
              <a:t>Action on GO Team Budget Meeting Calendar</a:t>
            </a:r>
            <a:endParaRPr/>
          </a:p>
        </p:txBody>
      </p:sp>
      <p:sp>
        <p:nvSpPr>
          <p:cNvPr id="256" name="Google Shape;256;p13"/>
          <p:cNvSpPr txBox="1"/>
          <p:nvPr/>
        </p:nvSpPr>
        <p:spPr>
          <a:xfrm>
            <a:off x="487018" y="2315818"/>
            <a:ext cx="8120269" cy="3021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We will need to </a:t>
            </a:r>
            <a:r>
              <a:rPr b="1" i="0" lang="en-US" sz="2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take ACTION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(vote) to change our meeting calendar</a:t>
            </a:r>
            <a:r>
              <a:rPr b="1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if we need to change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our meetings to meet these deadlines: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Allocation Meeting: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now-Jan 31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Feedback Meeting: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February10 - 14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</a:pPr>
            <a:r>
              <a:rPr b="1" i="0" lang="en-US" sz="2400" u="sng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Approval Meeting:</a:t>
            </a:r>
            <a:r>
              <a:rPr b="0" i="0" lang="en-US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after staffing conference and before Friday, March 14.</a:t>
            </a:r>
            <a:endParaRPr b="1" i="0" sz="2400" u="sng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13"/>
          <p:cNvSpPr txBox="1"/>
          <p:nvPr>
            <p:ph idx="12" type="sldNum"/>
          </p:nvPr>
        </p:nvSpPr>
        <p:spPr>
          <a:xfrm>
            <a:off x="9299467" y="644751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4"/>
          <p:cNvSpPr txBox="1"/>
          <p:nvPr>
            <p:ph type="title"/>
          </p:nvPr>
        </p:nvSpPr>
        <p:spPr>
          <a:xfrm>
            <a:off x="1467168" y="695739"/>
            <a:ext cx="6400800" cy="361548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400"/>
              <a:buFont typeface="Arial Black"/>
              <a:buNone/>
            </a:pPr>
            <a:r>
              <a:rPr lang="en-US"/>
              <a:t>Budget Development</a:t>
            </a:r>
            <a:endParaRPr/>
          </a:p>
        </p:txBody>
      </p:sp>
      <p:sp>
        <p:nvSpPr>
          <p:cNvPr id="264" name="Google Shape;264;p14"/>
          <p:cNvSpPr/>
          <p:nvPr/>
        </p:nvSpPr>
        <p:spPr>
          <a:xfrm>
            <a:off x="7401915" y="3046905"/>
            <a:ext cx="3456590" cy="345659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4"/>
          <p:cNvSpPr txBox="1"/>
          <p:nvPr>
            <p:ph idx="12" type="sldNum"/>
          </p:nvPr>
        </p:nvSpPr>
        <p:spPr>
          <a:xfrm>
            <a:off x="9377844" y="64928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">
  <a:themeElements>
    <a:clrScheme name="Budget Allocation">
      <a:dk1>
        <a:srgbClr val="000000"/>
      </a:dk1>
      <a:lt1>
        <a:srgbClr val="0083A9"/>
      </a:lt1>
      <a:dk2>
        <a:srgbClr val="0083A9"/>
      </a:dk2>
      <a:lt2>
        <a:srgbClr val="E7E6E6"/>
      </a:lt2>
      <a:accent1>
        <a:srgbClr val="F3CF45"/>
      </a:accent1>
      <a:accent2>
        <a:srgbClr val="DA7B22"/>
      </a:accent2>
      <a:accent3>
        <a:srgbClr val="595B5D"/>
      </a:accent3>
      <a:accent4>
        <a:srgbClr val="A92A91"/>
      </a:accent4>
      <a:accent5>
        <a:srgbClr val="0083A9"/>
      </a:accent5>
      <a:accent6>
        <a:srgbClr val="159839"/>
      </a:accent6>
      <a:hlink>
        <a:srgbClr val="A92A91"/>
      </a:hlink>
      <a:folHlink>
        <a:srgbClr val="1598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2025-01-17T15:08:01Z</dcterms:created>
  <dc:creator>Jacobi, Diane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0x0101007A977F1402712049B4BB4CDB1A03C7C8</vt:lpwstr>
  </property>
  <property fmtid="{D5CDD505-2E9C-101B-9397-08002B2CF9AE}" pid="3" name="MediaServiceImageTags">
    <vt:lpwstr/>
  </property>
</Properties>
</file>